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344" r:id="rId12"/>
    <p:sldId id="266" r:id="rId13"/>
    <p:sldId id="267" r:id="rId14"/>
    <p:sldId id="345" r:id="rId15"/>
    <p:sldId id="346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58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7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18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65B3-67BD-4A7B-88E1-74A3783A9135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8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4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70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01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57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8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00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37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87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BFB6-C1D7-4593-8B6B-EA9CE0FA1A25}" type="datetimeFigureOut">
              <a:rPr lang="el-GR" smtClean="0"/>
              <a:t>2/2/2020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0629-A2E3-4A6A-86AE-B2B75DB4E5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1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0DC4-0435-4326-800E-CAD8EE5C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Ethos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Schools"                                   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“FEEDS”</a:t>
            </a:r>
            <a:b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2018-2020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AA5B1-C408-408E-98F3-753E5958FF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5894132"/>
            <a:ext cx="2865368" cy="6645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F09316-EA68-4B2D-BADC-D181390AB0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635896" y="4992482"/>
            <a:ext cx="2748854" cy="148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3DCFB-7795-4E1E-946D-8F3F90A5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10" y="5517232"/>
            <a:ext cx="896190" cy="871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EFD6C2-D9A5-421A-A6A6-D6D56454B387}"/>
              </a:ext>
            </a:extLst>
          </p:cNvPr>
          <p:cNvSpPr/>
          <p:nvPr/>
        </p:nvSpPr>
        <p:spPr>
          <a:xfrm>
            <a:off x="2123728" y="2501823"/>
            <a:ext cx="4572000" cy="1715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5th Meeting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marR="21590" indent="-6350" algn="just">
              <a:lnSpc>
                <a:spcPct val="110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Student Workshop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marR="21590" indent="-6350" algn="just">
              <a:lnSpc>
                <a:spcPct val="110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VERGINA GYMNASIUM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marR="21590" indent="-6350" algn="just">
              <a:lnSpc>
                <a:spcPct val="110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Larnaca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Cyprus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504" y="72057"/>
            <a:ext cx="84969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What useful information do consumers get from Food labels?</a:t>
            </a:r>
          </a:p>
          <a:p>
            <a:r>
              <a:rPr lang="en-US" sz="2800" dirty="0"/>
              <a:t>• Expiry date</a:t>
            </a:r>
          </a:p>
          <a:p>
            <a:r>
              <a:rPr lang="en-US" sz="2800" dirty="0"/>
              <a:t>•Information on the nutrients of foods including additives and water.</a:t>
            </a:r>
          </a:p>
          <a:p>
            <a:r>
              <a:rPr lang="en-US" sz="2800" dirty="0"/>
              <a:t>•Net weight of the food</a:t>
            </a:r>
          </a:p>
          <a:p>
            <a:r>
              <a:rPr lang="en-US" sz="2800" dirty="0"/>
              <a:t>• Method of cooking and storage of food </a:t>
            </a:r>
          </a:p>
          <a:p>
            <a:r>
              <a:rPr lang="en-US" sz="2800" dirty="0"/>
              <a:t>•Contact details</a:t>
            </a:r>
          </a:p>
          <a:p>
            <a:r>
              <a:rPr lang="en-US" sz="2800" dirty="0"/>
              <a:t>•Kcal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Is chocolate a healthy snack?</a:t>
            </a:r>
            <a:r>
              <a:rPr lang="en-US" sz="2800" dirty="0"/>
              <a:t>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Yes if it is black chocolate and it is consumed in moderate quantities.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AB823-C3CD-488E-B306-583F540C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89" y="6021288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4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6666" y="20071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i="1" dirty="0"/>
              <a:t>E _</a:t>
            </a:r>
            <a:r>
              <a:rPr lang="en-GB" sz="4800" i="1" dirty="0"/>
              <a:t>t        H_ _ l _ _ y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       H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r>
              <a:rPr lang="en-GB" sz="4800" b="1" i="1" dirty="0"/>
              <a:t>R _ _ </a:t>
            </a:r>
            <a:r>
              <a:rPr lang="en-GB" sz="4800" i="1" dirty="0"/>
              <a:t>d   </a:t>
            </a:r>
            <a:r>
              <a:rPr lang="en-GB" sz="4800" i="1" dirty="0" err="1"/>
              <a:t>th</a:t>
            </a:r>
            <a:r>
              <a:rPr lang="en-GB" sz="4800" i="1" dirty="0"/>
              <a:t> _     </a:t>
            </a:r>
            <a:r>
              <a:rPr lang="en-GB" sz="4800" i="1" dirty="0" err="1"/>
              <a:t>L_b_l</a:t>
            </a:r>
            <a:r>
              <a:rPr lang="en-GB" sz="4800" i="1" dirty="0"/>
              <a:t>_</a:t>
            </a:r>
            <a:endParaRPr lang="en-GB" sz="4800" dirty="0"/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 th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GB" sz="4800" b="1" i="1" dirty="0"/>
              <a:t>A v _ _ d    S_ l_</a:t>
            </a:r>
            <a:endParaRPr lang="en-GB" sz="4800" b="1" dirty="0"/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  S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n-GB" sz="4800" b="1" i="1" dirty="0"/>
              <a:t>S _ </a:t>
            </a:r>
            <a:r>
              <a:rPr lang="en-US" sz="4800" i="1" dirty="0"/>
              <a:t>a</a:t>
            </a:r>
            <a:r>
              <a:rPr lang="en-GB" sz="4800" i="1" dirty="0"/>
              <a:t> _ _ </a:t>
            </a:r>
            <a:r>
              <a:rPr lang="en-US" sz="4800" i="1" dirty="0"/>
              <a:t>  P _ rt _ _ n s</a:t>
            </a:r>
            <a:r>
              <a:rPr lang="en-US" sz="4800" b="1" i="1" dirty="0"/>
              <a:t> </a:t>
            </a:r>
            <a:endParaRPr lang="en-GB" sz="4800" dirty="0"/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  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rt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s </a:t>
            </a:r>
          </a:p>
          <a:p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F10F7-C20F-44BC-85D7-C0206B04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16" y="6061852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9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6666" y="20071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i="1" dirty="0"/>
              <a:t>M _ d _ t _ </a:t>
            </a:r>
            <a:r>
              <a:rPr lang="en-GB" sz="4800" b="1" i="1" dirty="0" err="1"/>
              <a:t>rr</a:t>
            </a:r>
            <a:r>
              <a:rPr lang="en-GB" sz="4800" b="1" i="1" dirty="0"/>
              <a:t> _ n_ an     D _ _ t </a:t>
            </a:r>
            <a:endParaRPr lang="en-GB" sz="4800" dirty="0"/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    D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</a:p>
          <a:p>
            <a:endParaRPr lang="en-GB" sz="3600" b="1" i="1" dirty="0"/>
          </a:p>
          <a:p>
            <a:r>
              <a:rPr lang="en-GB" sz="3600" b="1" i="1" dirty="0"/>
              <a:t>U _ e   H_ _ l _ _ y   C _ _ k _ _ _   M _t _ _ds 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  H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  C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i="1" dirty="0"/>
              <a:t>S </a:t>
            </a:r>
            <a:r>
              <a:rPr lang="en-GB" sz="4800" i="1" dirty="0"/>
              <a:t>t _ _ m    V­­_</a:t>
            </a:r>
            <a:r>
              <a:rPr lang="en-GB" sz="4800" i="1" dirty="0" err="1"/>
              <a:t>g_t_bl_s</a:t>
            </a:r>
            <a:r>
              <a:rPr lang="en-GB" sz="4800" i="1" dirty="0"/>
              <a:t> 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  V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FE261-ACBC-4307-9E92-68FC4C8C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9" y="6058785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7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800" b="1" i="1" dirty="0"/>
          </a:p>
          <a:p>
            <a:r>
              <a:rPr lang="en-GB" sz="4800" b="1" i="1" dirty="0"/>
              <a:t>C </a:t>
            </a:r>
            <a:r>
              <a:rPr lang="en-GB" sz="4800" i="1" dirty="0"/>
              <a:t>h_ _   W _ _l</a:t>
            </a:r>
            <a:endParaRPr lang="en-GB" sz="4800" dirty="0"/>
          </a:p>
          <a:p>
            <a:r>
              <a:rPr lang="pt-BR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 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en-GB" sz="4800" b="1" i="1" dirty="0"/>
              <a:t>Y _</a:t>
            </a:r>
            <a:r>
              <a:rPr lang="en-GB" sz="4800" b="1" i="1" dirty="0" err="1"/>
              <a:t>g_rt</a:t>
            </a:r>
            <a:r>
              <a:rPr lang="en-GB" sz="4800" b="1" i="1" dirty="0"/>
              <a:t>   is  H_a__</a:t>
            </a:r>
            <a:r>
              <a:rPr lang="en-GB" sz="4800" b="1" i="1" dirty="0" err="1"/>
              <a:t>hy</a:t>
            </a:r>
            <a:endParaRPr lang="en-GB" sz="4800" b="1" dirty="0"/>
          </a:p>
          <a:p>
            <a:r>
              <a:rPr lang="pt-BR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   is  H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</a:p>
          <a:p>
            <a:r>
              <a:rPr lang="en-GB" sz="4800" b="1" i="1" dirty="0"/>
              <a:t>P </a:t>
            </a:r>
            <a:r>
              <a:rPr lang="en-GB" sz="4800" i="1" dirty="0" err="1"/>
              <a:t>r_ns</a:t>
            </a:r>
            <a:r>
              <a:rPr lang="en-GB" sz="4800" i="1" dirty="0"/>
              <a:t> f_ r </a:t>
            </a:r>
            <a:r>
              <a:rPr lang="en-GB" sz="4800" i="1" dirty="0" err="1"/>
              <a:t>C_nst_p_tio</a:t>
            </a:r>
            <a:r>
              <a:rPr lang="en-GB" sz="4800" i="1" dirty="0"/>
              <a:t>_</a:t>
            </a:r>
            <a:r>
              <a:rPr lang="en-GB" sz="4800" dirty="0"/>
              <a:t> </a:t>
            </a:r>
            <a:r>
              <a:rPr lang="en-GB" sz="4800" b="1" i="1" dirty="0"/>
              <a:t> </a:t>
            </a:r>
            <a:endParaRPr lang="en-GB" sz="4800" dirty="0"/>
          </a:p>
          <a:p>
            <a:r>
              <a:rPr lang="pt-BR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 f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C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5EA8E-6BEE-463F-A9C4-7D13521D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6021288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2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83884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800" b="1" i="1" dirty="0"/>
          </a:p>
          <a:p>
            <a:r>
              <a:rPr lang="en-GB" sz="4800" b="1" i="1" dirty="0"/>
              <a:t>R _ </a:t>
            </a:r>
            <a:r>
              <a:rPr lang="en-GB" sz="4800" i="1" dirty="0"/>
              <a:t>d _c_     S_ g _ r</a:t>
            </a:r>
            <a:endParaRPr lang="en-GB" sz="4800" dirty="0"/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</a:p>
          <a:p>
            <a:r>
              <a:rPr lang="en-GB" sz="4800" b="1" i="1" dirty="0"/>
              <a:t>U </a:t>
            </a:r>
            <a:r>
              <a:rPr lang="en-GB" sz="4800" i="1" dirty="0"/>
              <a:t>_ e   L_ _ s   </a:t>
            </a:r>
            <a:r>
              <a:rPr lang="en-GB" sz="4800" i="1" dirty="0" err="1"/>
              <a:t>L_pi_s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  L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  L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GB" sz="4800" b="1" i="1" dirty="0"/>
              <a:t>S </a:t>
            </a:r>
            <a:r>
              <a:rPr lang="en-GB" sz="4800" i="1" dirty="0"/>
              <a:t>t_ _  </a:t>
            </a:r>
            <a:r>
              <a:rPr lang="en-GB" sz="4800" i="1" dirty="0" err="1"/>
              <a:t>E_t__g</a:t>
            </a:r>
            <a:r>
              <a:rPr lang="en-GB" sz="4800" i="1" dirty="0"/>
              <a:t>  F_s_  F_ _d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 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 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</a:t>
            </a:r>
            <a:r>
              <a: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99649-C42B-454E-8034-409ADC3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949280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41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C9882-C271-4BD7-BE1B-DA9EF5324B6B}"/>
              </a:ext>
            </a:extLst>
          </p:cNvPr>
          <p:cNvSpPr/>
          <p:nvPr/>
        </p:nvSpPr>
        <p:spPr>
          <a:xfrm>
            <a:off x="467544" y="980728"/>
            <a:ext cx="7920880" cy="2714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5775" algn="ctr">
              <a:lnSpc>
                <a:spcPct val="115000"/>
              </a:lnSpc>
              <a:spcAft>
                <a:spcPts val="1000"/>
              </a:spcAft>
            </a:pPr>
            <a:r>
              <a:rPr lang="en-GB" sz="4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+ days Erasmus + in Cyprus. </a:t>
            </a:r>
          </a:p>
          <a:p>
            <a:pPr marL="485775" algn="ctr">
              <a:lnSpc>
                <a:spcPct val="115000"/>
              </a:lnSpc>
              <a:spcAft>
                <a:spcPts val="1000"/>
              </a:spcAft>
            </a:pPr>
            <a:r>
              <a:rPr lang="en-GB" sz="4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did you like;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13DE6-A29C-47C7-983C-3ACAFF17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949280"/>
            <a:ext cx="2865368" cy="664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43870-4058-42C2-AE70-ACAF7A68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386519"/>
            <a:ext cx="1368152" cy="1330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B7C8B-2553-4D4B-BA35-351472540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5101862"/>
            <a:ext cx="274953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1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118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081445-A0A4-4CA5-A175-ED4A7725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30" y="6049067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5668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18493" cy="646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D53344-1309-4AF3-A993-ED2D1006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20" y="6193478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160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05"/>
            <a:ext cx="8928992" cy="670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F089E9-2A59-4CAA-98CB-8E1278CD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32" y="6165514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18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itchFamily="34" charset="0"/>
              </a:rPr>
              <a:t>15 General Knowledge Questions on Nutrition ... Can you answer them?</a:t>
            </a:r>
            <a:endParaRPr lang="el-GR" sz="3200" b="1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nutrients in foods.</a:t>
            </a:r>
          </a:p>
          <a:p>
            <a:r>
              <a:rPr lang="en-US" dirty="0"/>
              <a:t>Proteins</a:t>
            </a:r>
          </a:p>
          <a:p>
            <a:r>
              <a:rPr lang="en-US" dirty="0"/>
              <a:t>Carbohydrates</a:t>
            </a:r>
          </a:p>
          <a:p>
            <a:r>
              <a:rPr lang="en-US" dirty="0"/>
              <a:t>Lipids</a:t>
            </a:r>
          </a:p>
          <a:p>
            <a:r>
              <a:rPr lang="en-US" dirty="0"/>
              <a:t>Nucleic acids </a:t>
            </a:r>
          </a:p>
          <a:p>
            <a:r>
              <a:rPr lang="en-US" dirty="0"/>
              <a:t>Vitamins 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54D43-983D-4712-B0A5-77D7F201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6163"/>
            <a:ext cx="2865368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D929D-8E18-460A-8BC7-F117B6D79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918881"/>
            <a:ext cx="896190" cy="871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C64C4-FBD3-40CF-9845-7D535BFA8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303132"/>
            <a:ext cx="274953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0" y="21673"/>
            <a:ext cx="8028384" cy="6503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2.What do the nutrients in the food offer to the human body?</a:t>
            </a:r>
          </a:p>
          <a:p>
            <a:r>
              <a:rPr lang="en-US" dirty="0"/>
              <a:t>  They provide energy				</a:t>
            </a:r>
          </a:p>
          <a:p>
            <a:r>
              <a:rPr lang="en-US" dirty="0"/>
              <a:t>  For body development</a:t>
            </a:r>
          </a:p>
          <a:p>
            <a:r>
              <a:rPr lang="en-US" dirty="0"/>
              <a:t>  For replacement of dead cell</a:t>
            </a:r>
          </a:p>
          <a:p>
            <a:r>
              <a:rPr lang="en-US" dirty="0"/>
              <a:t>  For wound Healing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3.Which nutrient has more calories?</a:t>
            </a:r>
          </a:p>
          <a:p>
            <a:r>
              <a:rPr lang="en-US" dirty="0"/>
              <a:t> Lipids give 9 Kcal /gr while proteins and           carbohydrates give 4 Kcal /gr.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D35D3-C363-4F28-935C-E5D345B9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632" y="6171805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5BEC6-516D-456B-BF7A-9E47ECC89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66" y="-3748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610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260648"/>
            <a:ext cx="763284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4.Based on the Mediterranean pyramid write four foods that we should consume every day.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Bread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Fruits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Vegetables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Nuts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5.Based on the Mediterranean pyramid write four foods that we should consume a few times a week.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Fish                         •Eggs            •Cheese</a:t>
            </a:r>
          </a:p>
          <a:p>
            <a:r>
              <a:rPr lang="en-US" sz="3200" dirty="0"/>
              <a:t>•poultry                   •Yogurt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31ED0-087F-4764-B6A0-A2DEFBF8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080" y="6186512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0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332656"/>
            <a:ext cx="7524328" cy="104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6.Based on the Mediterranean pyramid write four foods that we should consume a few times a month.</a:t>
            </a:r>
          </a:p>
          <a:p>
            <a:r>
              <a:rPr lang="en-US" sz="3200" dirty="0"/>
              <a:t>•Sweets                    •Beef</a:t>
            </a:r>
          </a:p>
          <a:p>
            <a:r>
              <a:rPr lang="en-US" sz="3200" dirty="0"/>
              <a:t>•Goat                        •Pork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7.What are the benefits of water? Write 3 benefits.</a:t>
            </a:r>
          </a:p>
          <a:p>
            <a:r>
              <a:rPr lang="en-US" sz="3200" dirty="0"/>
              <a:t>•Water takes part in many chemical reactions in the body</a:t>
            </a:r>
          </a:p>
          <a:p>
            <a:r>
              <a:rPr lang="en-US" sz="3200" dirty="0"/>
              <a:t>•It dissolves nutrients</a:t>
            </a:r>
          </a:p>
          <a:p>
            <a:r>
              <a:rPr lang="en-US" sz="3200" dirty="0"/>
              <a:t>•It helps transport of nutrients to body tissues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							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5C5CF-A51F-44C6-8A3D-2C8F6718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632" y="6189454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480" y="16408"/>
            <a:ext cx="743483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8.What is the recommended daily intake of salt?</a:t>
            </a:r>
          </a:p>
          <a:p>
            <a:r>
              <a:rPr lang="en-US" sz="3200" dirty="0"/>
              <a:t>•</a:t>
            </a:r>
            <a:r>
              <a:rPr lang="en-US" dirty="0"/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consume 6gr. salt or 2300mg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sodium.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•This amount corresponds to one teaspoon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9.How can we reduce salt in our daily life?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Limit the consumption of food with many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preservatives.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Also prefer home-made foods as anything processed frozen or ready-made certainly contains more salt.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Remove salt and add various spices such as oregano, lemon, vinegar, garlic, pepper, parsley and rosemary.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0C220-E650-47E3-A3E5-5D5EE989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527" y="6143066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8064" y="0"/>
            <a:ext cx="72802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10.Write down the nutrients that cereals offer .</a:t>
            </a:r>
          </a:p>
          <a:p>
            <a:r>
              <a:rPr lang="en-US" sz="3200" dirty="0"/>
              <a:t>• Cereals are rich in starch ingredients, vitamins and salts.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11.Name four healthy ways of cooking.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Boiled</a:t>
            </a:r>
          </a:p>
          <a:p>
            <a:r>
              <a:rPr lang="en-US" sz="3200" dirty="0"/>
              <a:t>•On the grill</a:t>
            </a:r>
          </a:p>
          <a:p>
            <a:r>
              <a:rPr lang="en-US" sz="3200" dirty="0"/>
              <a:t>•Steam</a:t>
            </a:r>
          </a:p>
          <a:p>
            <a:r>
              <a:rPr lang="en-US" sz="3200" dirty="0"/>
              <a:t>•Baked</a:t>
            </a:r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EDEAB-6599-4BEC-B440-6D85DA06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" y="6021288"/>
            <a:ext cx="2865368" cy="664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90443-2EDD-459A-89D2-64204896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5855229"/>
            <a:ext cx="896190" cy="871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F41F5-54FC-4FF6-908A-6D1D91963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5339110"/>
            <a:ext cx="274953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35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504" y="44303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Write at least four important teen nutrition tips.</a:t>
            </a:r>
          </a:p>
          <a:p>
            <a:r>
              <a:rPr lang="en-US" sz="2800" dirty="0"/>
              <a:t>• We need to always eat breakfast because it is the most important meal of the day. </a:t>
            </a:r>
          </a:p>
          <a:p>
            <a:r>
              <a:rPr lang="en-US" sz="2800" dirty="0"/>
              <a:t>•We also need to consume a lot of different small meals daily. </a:t>
            </a:r>
          </a:p>
          <a:p>
            <a:r>
              <a:rPr lang="en-US" sz="2800" dirty="0"/>
              <a:t>•In addition, our meals must contain all the nutrient groups.</a:t>
            </a:r>
          </a:p>
          <a:p>
            <a:r>
              <a:rPr lang="en-US" sz="2800" dirty="0"/>
              <a:t>•Drink 8 glasses of water a day</a:t>
            </a:r>
          </a:p>
          <a:p>
            <a:endParaRPr lang="en-US" sz="2800" dirty="0"/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13.Write 4 factors  that cause eating disorders.</a:t>
            </a:r>
          </a:p>
          <a:p>
            <a:r>
              <a:rPr lang="en-US" sz="2800" dirty="0"/>
              <a:t>•Genetic backgrounds </a:t>
            </a:r>
          </a:p>
          <a:p>
            <a:r>
              <a:rPr lang="en-US" sz="2800" dirty="0"/>
              <a:t>•Biological and medical agents </a:t>
            </a:r>
          </a:p>
          <a:p>
            <a:r>
              <a:rPr lang="en-US" sz="2800" dirty="0"/>
              <a:t>• Cultural and socio-economic factors</a:t>
            </a:r>
          </a:p>
          <a:p>
            <a:r>
              <a:rPr lang="en-US" sz="2800" dirty="0"/>
              <a:t>•Psychological factors 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EF3F-7E0F-4E45-9132-3B93FCA9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947" y="5946389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0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801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Rounded MT Bold</vt:lpstr>
      <vt:lpstr>Calibri</vt:lpstr>
      <vt:lpstr>Θέμα του Office</vt:lpstr>
      <vt:lpstr> Food Ethos EDucation in Schools"                                    “FEEDS” 2018-2020 </vt:lpstr>
      <vt:lpstr>15 General Knowledge Questions on Nutrition ... Can you answer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General Knowledge Questions on Nutrition ... Can you answer them?</dc:title>
  <dc:creator>ΜΑΡΙΛΟΥ</dc:creator>
  <cp:lastModifiedBy>Alexandros Mannari</cp:lastModifiedBy>
  <cp:revision>19</cp:revision>
  <dcterms:created xsi:type="dcterms:W3CDTF">2020-01-28T17:59:29Z</dcterms:created>
  <dcterms:modified xsi:type="dcterms:W3CDTF">2020-02-02T07:54:20Z</dcterms:modified>
</cp:coreProperties>
</file>