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9456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A28"/>
    <a:srgbClr val="009242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0667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9322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010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2443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9779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986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2045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3121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8924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9241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322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BB31C-3243-4756-82FA-CEE39C51C3E9}" type="datetimeFigureOut">
              <a:rPr lang="el-GR" smtClean="0"/>
              <a:pPr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28722-9A2D-41CA-93A4-2CA12024A36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296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gif"/><Relationship Id="rId16" Type="http://schemas.microsoft.com/office/2007/relationships/hdphoto" Target="../media/hdphoto6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gif"/><Relationship Id="rId14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86271788763298/?ref=bookmarks" TargetMode="External"/><Relationship Id="rId2" Type="http://schemas.openxmlformats.org/officeDocument/2006/relationships/hyperlink" Target="https://erasmusfeeds.weebly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52808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3600" b="1" dirty="0" smtClean="0">
                <a:latin typeface="Gabriola" panose="04040605051002020D02" pitchFamily="82" charset="0"/>
              </a:rPr>
              <a:t>           FOOD  ETHOS  COURSE</a:t>
            </a:r>
            <a:r>
              <a:rPr lang="en-US" b="1" dirty="0" smtClean="0">
                <a:latin typeface="Gabriola" panose="04040605051002020D02" pitchFamily="82" charset="0"/>
              </a:rPr>
              <a:t/>
            </a:r>
            <a:br>
              <a:rPr lang="en-US" b="1" dirty="0" smtClean="0">
                <a:latin typeface="Gabriola" panose="04040605051002020D02" pitchFamily="82" charset="0"/>
              </a:rPr>
            </a:br>
            <a:r>
              <a:rPr lang="en-US" b="1" dirty="0" smtClean="0">
                <a:latin typeface="Gabriola" panose="04040605051002020D02" pitchFamily="82" charset="0"/>
              </a:rPr>
              <a:t>    </a:t>
            </a:r>
            <a:r>
              <a:rPr lang="en-US" sz="3100" b="1" dirty="0" smtClean="0">
                <a:latin typeface="Gabriola" panose="04040605051002020D02" pitchFamily="82" charset="0"/>
              </a:rPr>
              <a:t>             </a:t>
            </a:r>
            <a:r>
              <a:rPr lang="en-US" sz="3200" b="1" spc="150" dirty="0" smtClean="0">
                <a:latin typeface="Gabriola" panose="04040605051002020D02" pitchFamily="82" charset="0"/>
              </a:rPr>
              <a:t>Food Education in European Schools </a:t>
            </a:r>
            <a:r>
              <a:rPr lang="en-US" sz="3200" b="1" dirty="0" smtClean="0">
                <a:latin typeface="Gabriola" panose="04040605051002020D02" pitchFamily="82" charset="0"/>
              </a:rPr>
              <a:t>(FEEDS)</a:t>
            </a:r>
            <a:r>
              <a:rPr lang="en-US" sz="2700" b="1" dirty="0" smtClean="0">
                <a:latin typeface="Gabriola" panose="04040605051002020D02" pitchFamily="82" charset="0"/>
              </a:rPr>
              <a:t/>
            </a:r>
            <a:br>
              <a:rPr lang="en-US" sz="2700" b="1" dirty="0" smtClean="0">
                <a:latin typeface="Gabriola" panose="04040605051002020D02" pitchFamily="82" charset="0"/>
              </a:rPr>
            </a:br>
            <a:r>
              <a:rPr lang="en-US" sz="2700" b="1" dirty="0" smtClean="0">
                <a:latin typeface="Gabriola" panose="04040605051002020D02" pitchFamily="82" charset="0"/>
              </a:rPr>
              <a:t>          </a:t>
            </a:r>
            <a:r>
              <a:rPr lang="en-US" sz="2400" b="1" dirty="0" smtClean="0">
                <a:latin typeface="Gabriola" panose="04040605051002020D02" pitchFamily="82" charset="0"/>
              </a:rPr>
              <a:t>ERASMUS</a:t>
            </a:r>
            <a:r>
              <a:rPr lang="en-US" sz="2400" b="1" baseline="30000" dirty="0" smtClean="0">
                <a:latin typeface="Gabriola" panose="04040605051002020D02" pitchFamily="82" charset="0"/>
              </a:rPr>
              <a:t>+</a:t>
            </a:r>
            <a:r>
              <a:rPr lang="en-US" sz="2400" b="1" dirty="0" smtClean="0">
                <a:latin typeface="Gabriola" panose="04040605051002020D02" pitchFamily="82" charset="0"/>
              </a:rPr>
              <a:t> SCHOOL PARTNERSHIP 2018-20</a:t>
            </a:r>
            <a:endParaRPr lang="el-GR" sz="2400" dirty="0">
              <a:latin typeface="Gabriola" panose="04040605051002020D02" pitchFamily="82" charset="0"/>
            </a:endParaRPr>
          </a:p>
        </p:txBody>
      </p:sp>
      <p:pic>
        <p:nvPicPr>
          <p:cNvPr id="6" name="Εικόνα 5" descr="E:\COMENIUS WATER VALUES\PICTURES\greece-map-pictures-8916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941168"/>
            <a:ext cx="792088" cy="740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Εικόνα 7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3046" r="100000">
                        <a14:foregroundMark x1="8122" y1="5469" x2="9137" y2="972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1043627">
            <a:off x="1403648" y="4455551"/>
            <a:ext cx="907842" cy="818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Εικόνα 10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2597" b="100000" l="2294" r="98624">
                        <a14:foregroundMark x1="61468" y1="25108" x2="96789" y2="71861"/>
                        <a14:foregroundMark x1="72477" y1="60173" x2="91743" y2="701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20151766">
            <a:off x="5062880" y="3209175"/>
            <a:ext cx="1036661" cy="1036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Εικόνα 11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21020719">
            <a:off x="7223558" y="4328817"/>
            <a:ext cx="831512" cy="777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6531" y="1104736"/>
            <a:ext cx="1615616" cy="648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Ελλειψοειδής επεξήγηση 14"/>
          <p:cNvSpPr/>
          <p:nvPr/>
        </p:nvSpPr>
        <p:spPr>
          <a:xfrm>
            <a:off x="4486181" y="6021288"/>
            <a:ext cx="1095031" cy="740972"/>
          </a:xfrm>
          <a:prstGeom prst="wedgeEllipseCallout">
            <a:avLst>
              <a:gd name="adj1" fmla="val 48609"/>
              <a:gd name="adj2" fmla="val -5697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Cambria" pitchFamily="18" charset="0"/>
              </a:rPr>
              <a:t>GREECE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Cambria" pitchFamily="18" charset="0"/>
              </a:rPr>
              <a:t>Velestino &amp; </a:t>
            </a:r>
            <a:r>
              <a:rPr lang="en-US" sz="1100" b="1" dirty="0" err="1" smtClean="0">
                <a:solidFill>
                  <a:schemeClr val="tx1"/>
                </a:solidFill>
                <a:latin typeface="Cambria" pitchFamily="18" charset="0"/>
              </a:rPr>
              <a:t>Aiani</a:t>
            </a:r>
            <a:endParaRPr lang="en-US" sz="11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6" name="Ελλειψοειδής επεξήγηση 15"/>
          <p:cNvSpPr/>
          <p:nvPr/>
        </p:nvSpPr>
        <p:spPr>
          <a:xfrm flipH="1">
            <a:off x="7964596" y="4200197"/>
            <a:ext cx="1095031" cy="740972"/>
          </a:xfrm>
          <a:prstGeom prst="wedgeEllipseCallout">
            <a:avLst>
              <a:gd name="adj1" fmla="val 79425"/>
              <a:gd name="adj2" fmla="val 9434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Cambria" pitchFamily="18" charset="0"/>
              </a:rPr>
              <a:t>TURKEY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Cambria" pitchFamily="18" charset="0"/>
              </a:rPr>
              <a:t>Kayseri</a:t>
            </a:r>
            <a:endParaRPr lang="en-US" sz="11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Ελλειψοειδής επεξήγηση 17"/>
          <p:cNvSpPr/>
          <p:nvPr/>
        </p:nvSpPr>
        <p:spPr>
          <a:xfrm>
            <a:off x="5752492" y="6054549"/>
            <a:ext cx="1180390" cy="740972"/>
          </a:xfrm>
          <a:prstGeom prst="wedgeEllipseCallout">
            <a:avLst>
              <a:gd name="adj1" fmla="val 71575"/>
              <a:gd name="adj2" fmla="val -11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Cambria" pitchFamily="18" charset="0"/>
              </a:rPr>
              <a:t>CYPRUS</a:t>
            </a:r>
          </a:p>
          <a:p>
            <a:pPr algn="ctr"/>
            <a:r>
              <a:rPr lang="en-US" sz="1100" b="1" dirty="0" err="1" smtClean="0">
                <a:solidFill>
                  <a:schemeClr val="tx1"/>
                </a:solidFill>
                <a:latin typeface="Cambria" pitchFamily="18" charset="0"/>
              </a:rPr>
              <a:t>Larnaca</a:t>
            </a:r>
            <a:endParaRPr lang="en-US" sz="11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Ελλειψοειδής επεξήγηση 19"/>
          <p:cNvSpPr/>
          <p:nvPr/>
        </p:nvSpPr>
        <p:spPr>
          <a:xfrm>
            <a:off x="3131840" y="3671285"/>
            <a:ext cx="1095031" cy="740972"/>
          </a:xfrm>
          <a:prstGeom prst="wedgeEllipseCallout">
            <a:avLst>
              <a:gd name="adj1" fmla="val 94361"/>
              <a:gd name="adj2" fmla="val 1454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Cambria" pitchFamily="18" charset="0"/>
              </a:rPr>
              <a:t>SLOVAKIA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Cambria" pitchFamily="18" charset="0"/>
              </a:rPr>
              <a:t>Kosice</a:t>
            </a:r>
          </a:p>
        </p:txBody>
      </p:sp>
      <p:pic>
        <p:nvPicPr>
          <p:cNvPr id="21" name="Εικόνα 20"/>
          <p:cNvPicPr/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19379699" flipH="1">
            <a:off x="444686" y="4274867"/>
            <a:ext cx="1349075" cy="133260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Ελλειψοειδής επεξήγηση 21"/>
          <p:cNvSpPr/>
          <p:nvPr/>
        </p:nvSpPr>
        <p:spPr>
          <a:xfrm>
            <a:off x="762538" y="5391413"/>
            <a:ext cx="1095031" cy="740972"/>
          </a:xfrm>
          <a:prstGeom prst="wedgeEllipseCallout">
            <a:avLst>
              <a:gd name="adj1" fmla="val 6880"/>
              <a:gd name="adj2" fmla="val -8976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Cambria" pitchFamily="18" charset="0"/>
              </a:rPr>
              <a:t>SPAIN-BASQUE COUNTRY</a:t>
            </a:r>
          </a:p>
          <a:p>
            <a:pPr algn="ctr"/>
            <a:endParaRPr lang="en-US" sz="11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3" name="Εικόνα 22"/>
          <p:cNvPicPr/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20151766">
            <a:off x="6767803" y="5351423"/>
            <a:ext cx="1036661" cy="1004833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Ελλειψοειδής επεξήγηση 23"/>
          <p:cNvSpPr/>
          <p:nvPr/>
        </p:nvSpPr>
        <p:spPr>
          <a:xfrm>
            <a:off x="4495144" y="6021288"/>
            <a:ext cx="1095031" cy="740972"/>
          </a:xfrm>
          <a:prstGeom prst="wedgeEllipseCallout">
            <a:avLst>
              <a:gd name="adj1" fmla="val 19780"/>
              <a:gd name="adj2" fmla="val -7754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Cambria" pitchFamily="18" charset="0"/>
              </a:rPr>
              <a:t>GREECE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Cambria" pitchFamily="18" charset="0"/>
              </a:rPr>
              <a:t>Velestino &amp; </a:t>
            </a:r>
            <a:r>
              <a:rPr lang="en-US" sz="1100" b="1" dirty="0" err="1" smtClean="0">
                <a:solidFill>
                  <a:schemeClr val="tx1"/>
                </a:solidFill>
                <a:latin typeface="Cambria" pitchFamily="18" charset="0"/>
              </a:rPr>
              <a:t>Aiani</a:t>
            </a:r>
            <a:endParaRPr lang="en-US" sz="11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026" name="Picture 2" descr="C:\Users\ΛΥΚΕΙΟ ΒΕΛΕΣΤΙΝΟΥ\Documents\ERASMUS\ERASMUS 2018-20\FOOD ETHOS\logo food ethos.pn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041" t="9657" r="21455" b="33855"/>
          <a:stretch/>
        </p:blipFill>
        <p:spPr bwMode="auto">
          <a:xfrm>
            <a:off x="179512" y="39059"/>
            <a:ext cx="1828840" cy="191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83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9977" y="764704"/>
            <a:ext cx="82089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MINUTES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of the 1st Meeting in Kayseri TURKEY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25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30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November   2018 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487247" y="1822149"/>
            <a:ext cx="83332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Cyprus presents their habits and </a:t>
            </a:r>
            <a:r>
              <a:rPr lang="en-US" sz="2000" dirty="0" smtClean="0"/>
              <a:t>school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 Basque logo has to be </a:t>
            </a:r>
            <a:r>
              <a:rPr lang="en-US" sz="2000" dirty="0" smtClean="0"/>
              <a:t>digitized (</a:t>
            </a:r>
            <a:r>
              <a:rPr lang="en-US" sz="2000" dirty="0"/>
              <a:t>and all other </a:t>
            </a:r>
            <a:r>
              <a:rPr lang="en-US" sz="2000" dirty="0" smtClean="0"/>
              <a:t>partners’ logos, </a:t>
            </a:r>
            <a:r>
              <a:rPr lang="en-US" sz="2000" dirty="0"/>
              <a:t>to be used in the website and alongside the project)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Send Logos to </a:t>
            </a:r>
            <a:r>
              <a:rPr lang="en-US" sz="2000" dirty="0" err="1"/>
              <a:t>Apostolis</a:t>
            </a:r>
            <a:r>
              <a:rPr lang="en-US" sz="2000" dirty="0"/>
              <a:t> and </a:t>
            </a:r>
            <a:r>
              <a:rPr lang="en-US" sz="2000" dirty="0" smtClean="0"/>
              <a:t>Maria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next meetings were agreed on as follows (arrivals &amp; departures):</a:t>
            </a:r>
          </a:p>
          <a:p>
            <a:r>
              <a:rPr lang="en-US" sz="2000" dirty="0"/>
              <a:t>2nd: Aiani – Greece = 10th – 15 February 2018</a:t>
            </a:r>
          </a:p>
          <a:p>
            <a:r>
              <a:rPr lang="en-US" sz="2000" dirty="0"/>
              <a:t>3rd: </a:t>
            </a:r>
            <a:r>
              <a:rPr lang="en-US" sz="2000" dirty="0" err="1"/>
              <a:t>Sopuerta</a:t>
            </a:r>
            <a:r>
              <a:rPr lang="en-US" sz="2000" dirty="0"/>
              <a:t> – Basque country, Spain = 8th – 12th April 2019</a:t>
            </a:r>
          </a:p>
          <a:p>
            <a:r>
              <a:rPr lang="en-US" sz="2000" dirty="0"/>
              <a:t>Next year’s meetings were agreed on by month and will be finalized in Spain:</a:t>
            </a:r>
          </a:p>
          <a:p>
            <a:r>
              <a:rPr lang="en-US" sz="2000" dirty="0"/>
              <a:t>4th : Kosice – Slovakia (November)</a:t>
            </a:r>
          </a:p>
          <a:p>
            <a:r>
              <a:rPr lang="en-US" sz="2000" dirty="0"/>
              <a:t>5th : </a:t>
            </a:r>
            <a:r>
              <a:rPr lang="en-US" sz="2000" dirty="0" err="1"/>
              <a:t>Larnaca</a:t>
            </a:r>
            <a:r>
              <a:rPr lang="en-US" sz="2000" dirty="0"/>
              <a:t> – Cyprus (February)</a:t>
            </a:r>
          </a:p>
          <a:p>
            <a:r>
              <a:rPr lang="en-US" sz="2000" dirty="0"/>
              <a:t>6th: Velestino – Greece (April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After each meeting, partners issue press release articles and send them to the Project website partner (Aiani or Velestino)</a:t>
            </a:r>
            <a:endParaRPr lang="el-G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18864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B6A28"/>
                </a:solidFill>
              </a:rPr>
              <a:t>Let’s remember….</a:t>
            </a:r>
            <a:endParaRPr lang="el-GR" sz="2400" b="1" dirty="0">
              <a:solidFill>
                <a:srgbClr val="2B6A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2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9552" y="116632"/>
            <a:ext cx="806489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official common format for all documents shared and sent (Invitations, programs, certificates of Attendance –individual &amp; Group, Minutes) with the project logo, so as soon as we have it, all documents will be according to one template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All possible questionnaires will be presented in </a:t>
            </a:r>
            <a:r>
              <a:rPr lang="en-US" sz="2000" dirty="0" smtClean="0"/>
              <a:t>Aiani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r>
              <a:rPr lang="en-US" sz="2000" dirty="0"/>
              <a:t>Project website : </a:t>
            </a:r>
            <a:r>
              <a:rPr lang="en-US" sz="2000" dirty="0">
                <a:hlinkClick r:id="rId2"/>
              </a:rPr>
              <a:t>https://erasmusfeeds.weebly.com/</a:t>
            </a:r>
            <a:endParaRPr lang="en-US" sz="2000" dirty="0"/>
          </a:p>
          <a:p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Check for updates and/or corrections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Send Aiani the articles (web links, or scans</a:t>
            </a:r>
            <a:r>
              <a:rPr lang="en-US" sz="2000" dirty="0" smtClean="0"/>
              <a:t>) as well as all </a:t>
            </a:r>
            <a:r>
              <a:rPr lang="en-US" sz="2000" dirty="0"/>
              <a:t>material dealing with the project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Communication is towards the host </a:t>
            </a:r>
            <a:r>
              <a:rPr lang="en-US" sz="2000" u="sng" dirty="0"/>
              <a:t>and</a:t>
            </a:r>
            <a:r>
              <a:rPr lang="en-US" sz="2000" dirty="0"/>
              <a:t> the coordinator prior to booking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objective : to use Nutrition in our curricula, so in-school subjects can incorporate this aspect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Facebook wall profile: </a:t>
            </a:r>
            <a:r>
              <a:rPr lang="en-US" sz="2000" dirty="0">
                <a:hlinkClick r:id="rId3"/>
              </a:rPr>
              <a:t>https://www.facebook.com/groups/286271788763298/?ref=bookmarks</a:t>
            </a:r>
            <a:endParaRPr lang="en-US" sz="2000" dirty="0"/>
          </a:p>
          <a:p>
            <a:r>
              <a:rPr lang="en-US" sz="2000" dirty="0"/>
              <a:t>if possible, invite those students of the project who are in </a:t>
            </a:r>
            <a:r>
              <a:rPr lang="en-US" sz="2000" dirty="0" err="1"/>
              <a:t>Fb</a:t>
            </a:r>
            <a:r>
              <a:rPr lang="en-US" sz="2000" dirty="0"/>
              <a:t> in the Project wall. </a:t>
            </a:r>
          </a:p>
          <a:p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1462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51520" y="172665"/>
            <a:ext cx="3879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2B6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2400" b="1" u="sng" dirty="0">
                <a:solidFill>
                  <a:srgbClr val="2B6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been done</a:t>
            </a:r>
            <a:endParaRPr lang="el-GR" sz="2400" b="1" u="sng" dirty="0">
              <a:solidFill>
                <a:srgbClr val="2B6A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436" y="653952"/>
            <a:ext cx="41365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400" dirty="0" smtClean="0"/>
              <a:t>Website (Greece)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dirty="0" smtClean="0"/>
              <a:t>Logo (Spain)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dirty="0" smtClean="0"/>
              <a:t>Present habits questionnaire (Slovakia)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dirty="0" smtClean="0"/>
              <a:t>Fill in the questionnaire (all)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dirty="0" smtClean="0"/>
              <a:t>A parents’ questionnaire (Greece)</a:t>
            </a:r>
            <a:endParaRPr lang="el-GR" sz="2400" dirty="0"/>
          </a:p>
        </p:txBody>
      </p:sp>
      <p:sp>
        <p:nvSpPr>
          <p:cNvPr id="6" name="Ορθογώνιο 5"/>
          <p:cNvSpPr/>
          <p:nvPr/>
        </p:nvSpPr>
        <p:spPr>
          <a:xfrm>
            <a:off x="4716016" y="235097"/>
            <a:ext cx="4021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rgbClr val="2B6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are going to do</a:t>
            </a:r>
            <a:endParaRPr lang="el-GR" sz="2400" b="1" u="sng" dirty="0">
              <a:solidFill>
                <a:srgbClr val="2B6A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0371" y="707530"/>
            <a:ext cx="44615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/>
              <a:t>Feed the </a:t>
            </a:r>
            <a:r>
              <a:rPr lang="en-US" sz="2400" u="sng" dirty="0" smtClean="0"/>
              <a:t>Website</a:t>
            </a:r>
            <a:r>
              <a:rPr lang="en-US" sz="2400" dirty="0" smtClean="0"/>
              <a:t> with statistics from questionnaire, info from meetings, press release / website: </a:t>
            </a:r>
            <a:r>
              <a:rPr lang="en-US" sz="2400" dirty="0" err="1" smtClean="0"/>
              <a:t>fb</a:t>
            </a:r>
            <a:r>
              <a:rPr lang="en-US" sz="2400" dirty="0" smtClean="0"/>
              <a:t>, </a:t>
            </a:r>
            <a:r>
              <a:rPr lang="en-US" sz="2400" dirty="0" err="1" smtClean="0"/>
              <a:t>instagram</a:t>
            </a:r>
            <a:r>
              <a:rPr lang="en-US" sz="2400" dirty="0" smtClean="0"/>
              <a:t>, RSS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/>
              <a:t>Create templates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u="sng" dirty="0" smtClean="0"/>
              <a:t>Past habits questionnaire </a:t>
            </a:r>
            <a:r>
              <a:rPr lang="en-US" sz="2400" dirty="0" smtClean="0"/>
              <a:t>(Spain &amp; …..)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/>
              <a:t>Fill in this questionnaire (all)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/>
              <a:t>Study food and nutrition in subjects (history, geography, chemistry, P.E. </a:t>
            </a:r>
            <a:r>
              <a:rPr lang="en-US" sz="2400" dirty="0" err="1" smtClean="0"/>
              <a:t>etc</a:t>
            </a:r>
            <a:r>
              <a:rPr lang="en-US" sz="2400" dirty="0" smtClean="0"/>
              <a:t>)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u="sng" dirty="0" smtClean="0"/>
              <a:t>Create Food &amp; Body Anatomy Board (poster)</a:t>
            </a:r>
            <a:endParaRPr lang="el-GR" sz="2400" u="sng" dirty="0"/>
          </a:p>
        </p:txBody>
      </p:sp>
      <p:sp>
        <p:nvSpPr>
          <p:cNvPr id="8" name="Ορθογώνιο 7"/>
          <p:cNvSpPr/>
          <p:nvPr/>
        </p:nvSpPr>
        <p:spPr>
          <a:xfrm>
            <a:off x="251519" y="3300829"/>
            <a:ext cx="42250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rgbClr val="2B6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2400" b="1" u="sng" dirty="0" smtClean="0">
                <a:solidFill>
                  <a:srgbClr val="2B6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extras </a:t>
            </a:r>
            <a:r>
              <a:rPr lang="en-US" sz="2400" b="1" u="sng" dirty="0">
                <a:solidFill>
                  <a:srgbClr val="2B6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</a:t>
            </a:r>
            <a:r>
              <a:rPr lang="en-US" sz="2400" b="1" u="sng" dirty="0" smtClean="0">
                <a:solidFill>
                  <a:srgbClr val="2B6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(and shared)</a:t>
            </a:r>
            <a:endParaRPr lang="el-GR" sz="2400" b="1" u="sng" dirty="0">
              <a:solidFill>
                <a:srgbClr val="2B6A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235" y="4163515"/>
            <a:ext cx="41365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Students’ brainstorming on the Course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Parents’ questionnaire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Vegetable garden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Interview older people on traditional food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Explore various diets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4351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971600" y="235097"/>
            <a:ext cx="7765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rgbClr val="2B6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are going to </a:t>
            </a:r>
            <a:r>
              <a:rPr lang="en-US" sz="2400" b="1" u="sng" dirty="0" smtClean="0">
                <a:solidFill>
                  <a:srgbClr val="2B6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– next steps </a:t>
            </a:r>
            <a:endParaRPr lang="el-GR" sz="2400" b="1" u="sng" dirty="0">
              <a:solidFill>
                <a:srgbClr val="2B6A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539552" y="936010"/>
            <a:ext cx="81980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u="sng" dirty="0">
                <a:solidFill>
                  <a:prstClr val="black"/>
                </a:solidFill>
              </a:rPr>
              <a:t>Past habits questionnaire </a:t>
            </a:r>
            <a:r>
              <a:rPr lang="en-US" sz="2400" dirty="0">
                <a:solidFill>
                  <a:prstClr val="black"/>
                </a:solidFill>
              </a:rPr>
              <a:t>(</a:t>
            </a:r>
            <a:r>
              <a:rPr lang="en-US" sz="2400" b="1" dirty="0">
                <a:solidFill>
                  <a:prstClr val="black"/>
                </a:solidFill>
              </a:rPr>
              <a:t>Spain &amp; </a:t>
            </a:r>
            <a:r>
              <a:rPr lang="en-US" sz="2400" b="1" dirty="0" smtClean="0">
                <a:solidFill>
                  <a:prstClr val="black"/>
                </a:solidFill>
              </a:rPr>
              <a:t>…..) </a:t>
            </a:r>
            <a:endParaRPr lang="en-US" sz="2400" b="1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Fill in this questionnaire (all</a:t>
            </a:r>
            <a:r>
              <a:rPr lang="en-US" sz="2400" dirty="0" smtClean="0">
                <a:solidFill>
                  <a:prstClr val="black"/>
                </a:solidFill>
              </a:rPr>
              <a:t>)       </a:t>
            </a:r>
          </a:p>
          <a:p>
            <a:pPr lvl="0" algn="r"/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u="sng" dirty="0" smtClean="0">
                <a:solidFill>
                  <a:prstClr val="black"/>
                </a:solidFill>
              </a:rPr>
              <a:t>until </a:t>
            </a:r>
            <a:r>
              <a:rPr lang="en-US" sz="2400" u="sng" dirty="0" err="1" smtClean="0">
                <a:solidFill>
                  <a:prstClr val="black"/>
                </a:solidFill>
              </a:rPr>
              <a:t>april</a:t>
            </a:r>
            <a:r>
              <a:rPr lang="en-US" sz="2400" u="sng" dirty="0" smtClean="0">
                <a:solidFill>
                  <a:prstClr val="black"/>
                </a:solidFill>
              </a:rPr>
              <a:t> 8</a:t>
            </a:r>
            <a:r>
              <a:rPr lang="en-US" sz="2400" u="sng" baseline="30000" dirty="0" smtClean="0">
                <a:solidFill>
                  <a:prstClr val="black"/>
                </a:solidFill>
              </a:rPr>
              <a:t>th</a:t>
            </a:r>
            <a:r>
              <a:rPr lang="en-US" sz="2400" u="sng" dirty="0" smtClean="0">
                <a:solidFill>
                  <a:prstClr val="black"/>
                </a:solidFill>
              </a:rPr>
              <a:t> </a:t>
            </a:r>
            <a:endParaRPr lang="en-US" sz="2400" u="sng" dirty="0">
              <a:solidFill>
                <a:prstClr val="black"/>
              </a:solidFill>
            </a:endParaRP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Study </a:t>
            </a:r>
            <a:r>
              <a:rPr lang="en-US" sz="2400" dirty="0">
                <a:solidFill>
                  <a:prstClr val="black"/>
                </a:solidFill>
              </a:rPr>
              <a:t>food and nutrition in subjects (history, geography, chemistry, P.E. </a:t>
            </a:r>
            <a:r>
              <a:rPr lang="en-US" sz="2400" dirty="0" err="1">
                <a:solidFill>
                  <a:prstClr val="black"/>
                </a:solidFill>
              </a:rPr>
              <a:t>etc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) – </a:t>
            </a:r>
            <a:r>
              <a:rPr lang="en-US" sz="2400" b="1" dirty="0" smtClean="0">
                <a:solidFill>
                  <a:prstClr val="black"/>
                </a:solidFill>
              </a:rPr>
              <a:t>(all) 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E.g.: Velestino students are working in teams on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Ancient Greek diet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Athletes’/sports diet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Mediterranean (&amp; Cretan) diet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prstClr val="black"/>
                </a:solidFill>
              </a:rPr>
              <a:t>Monasterial</a:t>
            </a:r>
            <a:r>
              <a:rPr lang="en-US" sz="2400" dirty="0" smtClean="0">
                <a:solidFill>
                  <a:prstClr val="black"/>
                </a:solidFill>
              </a:rPr>
              <a:t> / monk diet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Chocolate: stereotypes &amp; pros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Food in chemistry and biology - qualities in vitamins, </a:t>
            </a:r>
            <a:r>
              <a:rPr lang="en-US" sz="2400" dirty="0" err="1" smtClean="0">
                <a:solidFill>
                  <a:prstClr val="black"/>
                </a:solidFill>
              </a:rPr>
              <a:t>fibres</a:t>
            </a:r>
            <a:r>
              <a:rPr lang="en-US" sz="2400" dirty="0" smtClean="0">
                <a:solidFill>
                  <a:prstClr val="black"/>
                </a:solidFill>
              </a:rPr>
              <a:t>, carbohydrates                                 </a:t>
            </a:r>
          </a:p>
          <a:p>
            <a:pPr lvl="0" algn="r"/>
            <a:r>
              <a:rPr lang="en-US" sz="2400" u="sng" dirty="0" smtClean="0">
                <a:solidFill>
                  <a:prstClr val="black"/>
                </a:solidFill>
              </a:rPr>
              <a:t>until </a:t>
            </a:r>
            <a:r>
              <a:rPr lang="en-US" sz="2400" u="sng" dirty="0" smtClean="0">
                <a:solidFill>
                  <a:prstClr val="black"/>
                </a:solidFill>
              </a:rPr>
              <a:t>May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8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11560" y="235097"/>
            <a:ext cx="8126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2B6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from the end outcome: Course</a:t>
            </a:r>
            <a:endParaRPr lang="el-GR" sz="2400" b="1" u="sng" dirty="0">
              <a:solidFill>
                <a:srgbClr val="2B6A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980728"/>
            <a:ext cx="7200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Simple topics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Pyramid of food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Past eating habits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Present eating habits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Statistics and data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Comparison of past and present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Teach and do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Cooking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Year-long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Duration of each lesson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Students </a:t>
            </a:r>
            <a:r>
              <a:rPr lang="en-US" sz="2400" u="sng" dirty="0" smtClean="0"/>
              <a:t>brainstorming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Adapt material to each country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Bring in experts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906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541</TotalTime>
  <Words>582</Words>
  <Application>Microsoft Office PowerPoint</Application>
  <PresentationFormat>Προβολή στην οθόνη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           FOOD  ETHOS  COURSE                  Food Education in European Schools (FEEDS)           ERASMUS+ SCHOOL PARTNERSHIP 2018-20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ΛΥΚΕΙΟ ΒΕΛΕΣΤΙΝΟΥ</dc:creator>
  <cp:lastModifiedBy>gymaianis</cp:lastModifiedBy>
  <cp:revision>33</cp:revision>
  <cp:lastPrinted>2016-11-01T09:58:39Z</cp:lastPrinted>
  <dcterms:created xsi:type="dcterms:W3CDTF">2016-10-13T08:27:51Z</dcterms:created>
  <dcterms:modified xsi:type="dcterms:W3CDTF">2019-02-14T08:27:28Z</dcterms:modified>
</cp:coreProperties>
</file>