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7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8"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8" autoAdjust="0"/>
    <p:restoredTop sz="94660"/>
  </p:normalViewPr>
  <p:slideViewPr>
    <p:cSldViewPr>
      <p:cViewPr varScale="1">
        <p:scale>
          <a:sx n="68" d="100"/>
          <a:sy n="6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E493B7-7E87-4E03-8E26-A87554D9DBB9}" type="datetimeFigureOut">
              <a:rPr lang="el-GR" smtClean="0"/>
              <a:pPr/>
              <a:t>8/2/2020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0DB0AB-D874-4DA8-9FC7-B9A31CC8AB3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2342CEA3-3058-4D43-AE35-B3DA76CB4003}" type="datetimeFigureOut">
              <a:rPr lang="el-GR" smtClean="0"/>
              <a:pPr/>
              <a:t>8/2/2020</a:t>
            </a:fld>
            <a:endParaRPr lang="el-GR"/>
          </a:p>
        </p:txBody>
      </p:sp>
      <p:sp>
        <p:nvSpPr>
          <p:cNvPr id="20" name="19 - Θέση υποσέλιδου"/>
          <p:cNvSpPr>
            <a:spLocks noGrp="1"/>
          </p:cNvSpPr>
          <p:nvPr>
            <p:ph type="ftr" sz="quarter" idx="11"/>
          </p:nvPr>
        </p:nvSpPr>
        <p:spPr/>
        <p:txBody>
          <a:bodyPr/>
          <a:lstStyle>
            <a:extLst/>
          </a:lstStyle>
          <a:p>
            <a:endParaRPr lang="el-GR"/>
          </a:p>
        </p:txBody>
      </p:sp>
      <p:sp>
        <p:nvSpPr>
          <p:cNvPr id="10" name="9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8/2/2020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8/2/2020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8/2/2020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8/2/2020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8/2/2020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342CEA3-3058-4D43-AE35-B3DA76CB4003}" type="datetimeFigureOut">
              <a:rPr lang="el-GR" smtClean="0"/>
              <a:pPr/>
              <a:t>8/2/2020</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2342CEA3-3058-4D43-AE35-B3DA76CB4003}" type="datetimeFigureOut">
              <a:rPr lang="el-GR" smtClean="0"/>
              <a:pPr/>
              <a:t>8/2/2020</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2342CEA3-3058-4D43-AE35-B3DA76CB4003}" type="datetimeFigureOut">
              <a:rPr lang="el-GR" smtClean="0"/>
              <a:pPr/>
              <a:t>8/2/2020</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8/2/2020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8/2/2020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342CEA3-3058-4D43-AE35-B3DA76CB4003}" type="datetimeFigureOut">
              <a:rPr lang="el-GR" smtClean="0"/>
              <a:pPr/>
              <a:t>8/2/2020</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3F1D1C4-C2D9-4231-9FB2-B2D9D97AA41D}" type="slidenum">
              <a:rPr lang="el-GR" smtClean="0"/>
              <a:pPr/>
              <a:t>‹#›</a:t>
            </a:fld>
            <a:endParaRPr lang="el-GR"/>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ctrTitle"/>
          </p:nvPr>
        </p:nvSpPr>
        <p:spPr>
          <a:xfrm>
            <a:off x="1371600" y="3328988"/>
            <a:ext cx="7407275" cy="1471612"/>
          </a:xfrm>
        </p:spPr>
        <p:txBody>
          <a:bodyPr>
            <a:normAutofit fontScale="90000"/>
          </a:bodyPr>
          <a:lstStyle/>
          <a:p>
            <a:pPr algn="ctr">
              <a:defRPr/>
            </a:pPr>
            <a:r>
              <a:rPr lang="en-US" sz="4900" b="1" dirty="0" smtClean="0"/>
              <a:t>Erasmus+ 2018-2020</a:t>
            </a:r>
            <a:br>
              <a:rPr lang="en-US" sz="4900" b="1" dirty="0" smtClean="0"/>
            </a:br>
            <a:r>
              <a:rPr lang="en-US" sz="4900" b="1" dirty="0" smtClean="0"/>
              <a:t>“Food Ethos </a:t>
            </a:r>
            <a:r>
              <a:rPr lang="en-US" sz="4900" b="1" dirty="0" err="1" smtClean="0"/>
              <a:t>EDucation</a:t>
            </a:r>
            <a:r>
              <a:rPr lang="en-US" sz="4900" b="1" dirty="0" smtClean="0"/>
              <a:t> in Schools”</a:t>
            </a:r>
            <a:r>
              <a:rPr lang="en-US" b="1" dirty="0" smtClean="0"/>
              <a:t/>
            </a:r>
            <a:br>
              <a:rPr lang="en-US" b="1" dirty="0" smtClean="0"/>
            </a:br>
            <a:endParaRPr lang="en-US" b="1" dirty="0"/>
          </a:p>
        </p:txBody>
      </p:sp>
      <p:sp>
        <p:nvSpPr>
          <p:cNvPr id="8" name="7 - Υπότιτλος"/>
          <p:cNvSpPr>
            <a:spLocks noGrp="1"/>
          </p:cNvSpPr>
          <p:nvPr>
            <p:ph type="subTitle" idx="1"/>
          </p:nvPr>
        </p:nvSpPr>
        <p:spPr>
          <a:xfrm>
            <a:off x="1371600" y="5257800"/>
            <a:ext cx="7407275" cy="1600200"/>
          </a:xfrm>
        </p:spPr>
        <p:txBody>
          <a:bodyPr/>
          <a:lstStyle/>
          <a:p>
            <a:pPr algn="ctr">
              <a:spcBef>
                <a:spcPts val="0"/>
              </a:spcBef>
              <a:defRPr/>
            </a:pPr>
            <a:r>
              <a:rPr lang="en-US" sz="2200" dirty="0" smtClean="0"/>
              <a:t>Fifth </a:t>
            </a:r>
            <a:r>
              <a:rPr lang="en-US" sz="2200" dirty="0" err="1" smtClean="0"/>
              <a:t>Meetting</a:t>
            </a:r>
            <a:endParaRPr lang="en-US" sz="2200" dirty="0" smtClean="0"/>
          </a:p>
          <a:p>
            <a:pPr algn="ctr">
              <a:spcBef>
                <a:spcPts val="0"/>
              </a:spcBef>
              <a:defRPr/>
            </a:pPr>
            <a:r>
              <a:rPr lang="en-US" sz="2200" dirty="0" err="1" smtClean="0"/>
              <a:t>Vergina</a:t>
            </a:r>
            <a:r>
              <a:rPr lang="en-US" sz="2200" dirty="0" smtClean="0"/>
              <a:t> Gymnasium</a:t>
            </a:r>
          </a:p>
          <a:p>
            <a:pPr algn="ctr">
              <a:spcBef>
                <a:spcPts val="0"/>
              </a:spcBef>
              <a:defRPr/>
            </a:pPr>
            <a:r>
              <a:rPr lang="en-US" sz="2200" dirty="0" smtClean="0"/>
              <a:t>Larnaca– Cyprus</a:t>
            </a:r>
          </a:p>
          <a:p>
            <a:pPr algn="ctr">
              <a:spcBef>
                <a:spcPts val="0"/>
              </a:spcBef>
              <a:defRPr/>
            </a:pPr>
            <a:r>
              <a:rPr lang="en-US" sz="2200" dirty="0" smtClean="0"/>
              <a:t>10-14 February 2020</a:t>
            </a:r>
            <a:endParaRPr lang="en-US" sz="2200" dirty="0"/>
          </a:p>
        </p:txBody>
      </p:sp>
      <p:pic>
        <p:nvPicPr>
          <p:cNvPr id="8196" name="9 - Εικόνα" descr="EU flag-Erasmus+_vect_POS.jpg"/>
          <p:cNvPicPr>
            <a:picLocks noChangeAspect="1"/>
          </p:cNvPicPr>
          <p:nvPr/>
        </p:nvPicPr>
        <p:blipFill>
          <a:blip r:embed="rId2" cstate="print"/>
          <a:srcRect/>
          <a:stretch>
            <a:fillRect/>
          </a:stretch>
        </p:blipFill>
        <p:spPr bwMode="auto">
          <a:xfrm>
            <a:off x="990600" y="0"/>
            <a:ext cx="81534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214414" y="447240"/>
            <a:ext cx="757242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Vitamin C.</a:t>
            </a:r>
            <a:r>
              <a:rPr kumimoji="0" lang="en-US" sz="32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 It is found in fruit such as strawberries and kiwi, and is also found in peppers</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30" name="Picture 2" descr="C:\Users\grafeio1\Desktop\vitamini-c.jpg"/>
          <p:cNvPicPr>
            <a:picLocks noChangeAspect="1" noChangeArrowheads="1"/>
          </p:cNvPicPr>
          <p:nvPr/>
        </p:nvPicPr>
        <p:blipFill>
          <a:blip r:embed="rId2" cstate="print"/>
          <a:srcRect/>
          <a:stretch>
            <a:fillRect/>
          </a:stretch>
        </p:blipFill>
        <p:spPr bwMode="auto">
          <a:xfrm>
            <a:off x="2071670" y="2500306"/>
            <a:ext cx="6215106" cy="3729064"/>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strips(downLeft)">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285852" y="693461"/>
            <a:ext cx="728667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Vitamin E</a:t>
            </a:r>
            <a:r>
              <a:rPr lang="en-US" sz="3200" dirty="0" smtClean="0">
                <a:solidFill>
                  <a:srgbClr val="663300"/>
                </a:solidFill>
                <a:latin typeface="Calibri" pitchFamily="34" charset="0"/>
                <a:ea typeface="Times New Roman" pitchFamily="18" charset="0"/>
                <a:cs typeface="Times New Roman" pitchFamily="18" charset="0"/>
              </a:rPr>
              <a:t>.</a:t>
            </a:r>
            <a:r>
              <a:rPr kumimoji="0" lang="en-US" sz="32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 It is found in foods such as nuts, asparagus, olives and whole grains.</a:t>
            </a:r>
            <a:endParaRPr kumimoji="0" lang="en-US" sz="3200" b="0" i="0" u="none" strike="noStrike" cap="none" normalizeH="0" baseline="0" dirty="0" smtClean="0">
              <a:ln>
                <a:noFill/>
              </a:ln>
              <a:solidFill>
                <a:srgbClr val="663300"/>
              </a:solidFill>
              <a:effectLst/>
              <a:latin typeface="Arial" pitchFamily="34" charset="0"/>
              <a:cs typeface="Arial" pitchFamily="34" charset="0"/>
            </a:endParaRPr>
          </a:p>
        </p:txBody>
      </p:sp>
      <p:pic>
        <p:nvPicPr>
          <p:cNvPr id="23554" name="Picture 2" descr="C:\Users\grafeio1\Desktop\vitamini-e-trofes.jpg"/>
          <p:cNvPicPr>
            <a:picLocks noChangeAspect="1" noChangeArrowheads="1"/>
          </p:cNvPicPr>
          <p:nvPr/>
        </p:nvPicPr>
        <p:blipFill>
          <a:blip r:embed="rId2" cstate="print"/>
          <a:srcRect/>
          <a:stretch>
            <a:fillRect/>
          </a:stretch>
        </p:blipFill>
        <p:spPr bwMode="auto">
          <a:xfrm>
            <a:off x="1881195" y="2171692"/>
            <a:ext cx="6262731" cy="37576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071538" y="285728"/>
            <a:ext cx="750099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O-3 fatty acids.</a:t>
            </a:r>
            <a:r>
              <a:rPr kumimoji="0" lang="en-US" sz="32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 They are found in rat oil, nuts and fish. It is emphasized that both vitamin E and omega-3 fatty acids prevent and protect the brain from memory loss.</a:t>
            </a:r>
            <a:endParaRPr kumimoji="0" lang="en-US" sz="3200" b="0" i="0" u="none" strike="noStrike" cap="none" normalizeH="0" baseline="0" dirty="0" smtClean="0">
              <a:ln>
                <a:noFill/>
              </a:ln>
              <a:solidFill>
                <a:srgbClr val="663300"/>
              </a:solidFill>
              <a:effectLst/>
              <a:latin typeface="Arial" pitchFamily="34" charset="0"/>
              <a:cs typeface="Arial" pitchFamily="34" charset="0"/>
            </a:endParaRPr>
          </a:p>
        </p:txBody>
      </p:sp>
      <p:pic>
        <p:nvPicPr>
          <p:cNvPr id="24578" name="Picture 2" descr="C:\Users\grafeio1\Desktop\5e00bb99c1309.jpg"/>
          <p:cNvPicPr>
            <a:picLocks noChangeAspect="1" noChangeArrowheads="1"/>
          </p:cNvPicPr>
          <p:nvPr/>
        </p:nvPicPr>
        <p:blipFill>
          <a:blip r:embed="rId2" cstate="print"/>
          <a:srcRect/>
          <a:stretch>
            <a:fillRect/>
          </a:stretch>
        </p:blipFill>
        <p:spPr bwMode="auto">
          <a:xfrm>
            <a:off x="2571736" y="2571744"/>
            <a:ext cx="4595824" cy="3936101"/>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heckerboard(across)">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85852" y="428604"/>
            <a:ext cx="7143800" cy="1754326"/>
          </a:xfrm>
          <a:prstGeom prst="rect">
            <a:avLst/>
          </a:prstGeom>
        </p:spPr>
        <p:txBody>
          <a:bodyPr wrap="square">
            <a:spAutoFit/>
          </a:bodyPr>
          <a:lstStyle/>
          <a:p>
            <a:pPr algn="just"/>
            <a:r>
              <a:rPr lang="en-US" sz="3600" b="1" dirty="0" smtClean="0">
                <a:solidFill>
                  <a:srgbClr val="663300"/>
                </a:solidFill>
              </a:rPr>
              <a:t>FATS</a:t>
            </a:r>
            <a:r>
              <a:rPr lang="en-US" sz="3600" dirty="0" smtClean="0">
                <a:solidFill>
                  <a:srgbClr val="663300"/>
                </a:solidFill>
              </a:rPr>
              <a:t>. Contained in various oils, butter, meat fat and most sweets are the best form of stored energy.</a:t>
            </a:r>
            <a:endParaRPr lang="el-GR" sz="3600" dirty="0">
              <a:solidFill>
                <a:srgbClr val="663300"/>
              </a:solidFill>
            </a:endParaRPr>
          </a:p>
        </p:txBody>
      </p:sp>
      <p:pic>
        <p:nvPicPr>
          <p:cNvPr id="3" name="2 - Εικόνα" descr="Ελαιόλαδο, Σάλτσα Σαλάτας, Μαγείρεμα"/>
          <p:cNvPicPr/>
          <p:nvPr/>
        </p:nvPicPr>
        <p:blipFill>
          <a:blip r:embed="rId2" cstate="print"/>
          <a:srcRect/>
          <a:stretch>
            <a:fillRect/>
          </a:stretch>
        </p:blipFill>
        <p:spPr bwMode="auto">
          <a:xfrm>
            <a:off x="2071670" y="2500306"/>
            <a:ext cx="6000792" cy="3357586"/>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357290" y="428604"/>
            <a:ext cx="7072362" cy="2554545"/>
          </a:xfrm>
          <a:prstGeom prst="rect">
            <a:avLst/>
          </a:prstGeom>
        </p:spPr>
        <p:txBody>
          <a:bodyPr wrap="square">
            <a:spAutoFit/>
          </a:bodyPr>
          <a:lstStyle/>
          <a:p>
            <a:pPr algn="just"/>
            <a:r>
              <a:rPr lang="en-US" sz="3200" b="1" dirty="0" smtClean="0">
                <a:solidFill>
                  <a:srgbClr val="663300"/>
                </a:solidFill>
              </a:rPr>
              <a:t> Antioxidants.</a:t>
            </a:r>
            <a:r>
              <a:rPr lang="en-US" sz="3200" dirty="0" smtClean="0">
                <a:solidFill>
                  <a:srgbClr val="663300"/>
                </a:solidFill>
              </a:rPr>
              <a:t> They are found in fruits and vegetables. They should not be missing out on our  daily diet.</a:t>
            </a:r>
            <a:br>
              <a:rPr lang="en-US" sz="3200" dirty="0" smtClean="0">
                <a:solidFill>
                  <a:srgbClr val="663300"/>
                </a:solidFill>
              </a:rPr>
            </a:br>
            <a:r>
              <a:rPr lang="en-US" sz="3200" dirty="0" smtClean="0">
                <a:solidFill>
                  <a:srgbClr val="663300"/>
                </a:solidFill>
              </a:rPr>
              <a:t/>
            </a:r>
            <a:br>
              <a:rPr lang="en-US" sz="3200" dirty="0" smtClean="0">
                <a:solidFill>
                  <a:srgbClr val="663300"/>
                </a:solidFill>
              </a:rPr>
            </a:br>
            <a:endParaRPr lang="el-GR" sz="3200" dirty="0">
              <a:solidFill>
                <a:srgbClr val="663300"/>
              </a:solidFill>
            </a:endParaRPr>
          </a:p>
        </p:txBody>
      </p:sp>
      <p:pic>
        <p:nvPicPr>
          <p:cNvPr id="26625" name="Picture 1" descr="C:\Users\grafeio1\Desktop\antioxidants.jpg"/>
          <p:cNvPicPr>
            <a:picLocks noChangeAspect="1" noChangeArrowheads="1"/>
          </p:cNvPicPr>
          <p:nvPr/>
        </p:nvPicPr>
        <p:blipFill>
          <a:blip r:embed="rId2" cstate="print"/>
          <a:srcRect/>
          <a:stretch>
            <a:fillRect/>
          </a:stretch>
        </p:blipFill>
        <p:spPr bwMode="auto">
          <a:xfrm>
            <a:off x="1785917" y="2428869"/>
            <a:ext cx="6596107" cy="3957664"/>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strips(downLeft)">
                                      <p:cBhvr>
                                        <p:cTn id="7" dur="5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142976" y="214290"/>
            <a:ext cx="7929618"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WATER</a:t>
            </a:r>
            <a:r>
              <a:rPr kumimoji="0" lang="en-US" sz="28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a:t>
            </a:r>
            <a:r>
              <a:rPr kumimoji="0" lang="en-US" sz="24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 Another factor that helps is proper and adequate hydration. The body is hydrated with water. However, it can also be achieved in alternative ways. We refer to drinks such as coffee, tea (especially green) and natural juice. Of course, fruit and vegetables whose water content reaches 80% cannot be omitted from our reference.</a:t>
            </a:r>
            <a:br>
              <a:rPr kumimoji="0" lang="en-US" sz="24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br>
            <a:r>
              <a:rPr kumimoji="0" lang="en-US" sz="24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Many times the causes of headaches are due to lack of proper hydration while consuming fluids after headaches can eliminate them. Proper hydration also reduces concentration problems and memory problems</a:t>
            </a:r>
            <a:endParaRPr kumimoji="0" lang="en-US" sz="2400" b="0" i="0" u="none" strike="noStrike" cap="none" normalizeH="0" baseline="0" dirty="0" smtClean="0">
              <a:ln>
                <a:noFill/>
              </a:ln>
              <a:solidFill>
                <a:srgbClr val="663300"/>
              </a:solidFill>
              <a:effectLst/>
              <a:latin typeface="Arial" pitchFamily="34" charset="0"/>
              <a:cs typeface="Arial" pitchFamily="34" charset="0"/>
            </a:endParaRPr>
          </a:p>
        </p:txBody>
      </p:sp>
      <p:pic>
        <p:nvPicPr>
          <p:cNvPr id="3" name="2 - Εικόνα" descr="Αποτέλεσμα εικόνας για ΠΟΣΙΜΟ ΝΕΡΟ ΦΩΤΟ"/>
          <p:cNvPicPr/>
          <p:nvPr/>
        </p:nvPicPr>
        <p:blipFill>
          <a:blip r:embed="rId2" cstate="print"/>
          <a:srcRect/>
          <a:stretch>
            <a:fillRect/>
          </a:stretch>
        </p:blipFill>
        <p:spPr bwMode="auto">
          <a:xfrm>
            <a:off x="3071802" y="4143380"/>
            <a:ext cx="4143404" cy="2286016"/>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357290" y="514904"/>
            <a:ext cx="721523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GREEN TEA.</a:t>
            </a:r>
            <a:r>
              <a:rPr kumimoji="0" lang="en-US" sz="28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 It is a healthy choice rich in antioxidants. These substances protect the tissues of the body and contribute according to the above theory to the protection of the brain and the learning process.</a:t>
            </a:r>
            <a:endParaRPr kumimoji="0" lang="en-US" sz="2800" b="0" i="0" u="none" strike="noStrike" cap="none" normalizeH="0" baseline="0" dirty="0" smtClean="0">
              <a:ln>
                <a:noFill/>
              </a:ln>
              <a:solidFill>
                <a:srgbClr val="663300"/>
              </a:solidFill>
              <a:effectLst/>
              <a:latin typeface="Arial" pitchFamily="34" charset="0"/>
              <a:cs typeface="Arial" pitchFamily="34" charset="0"/>
            </a:endParaRPr>
          </a:p>
        </p:txBody>
      </p:sp>
      <p:pic>
        <p:nvPicPr>
          <p:cNvPr id="28674" name="Picture 2" descr="C:\Users\grafeio1\Desktop\tsai-vounou-therapeutikes-idiotites-tropoi-xrisis-750x400.jpg"/>
          <p:cNvPicPr>
            <a:picLocks noChangeAspect="1" noChangeArrowheads="1"/>
          </p:cNvPicPr>
          <p:nvPr/>
        </p:nvPicPr>
        <p:blipFill>
          <a:blip r:embed="rId2" cstate="print"/>
          <a:srcRect/>
          <a:stretch>
            <a:fillRect/>
          </a:stretch>
        </p:blipFill>
        <p:spPr bwMode="auto">
          <a:xfrm>
            <a:off x="1857356" y="2786058"/>
            <a:ext cx="6295473" cy="3357586"/>
          </a:xfrm>
          <a:prstGeom prst="rect">
            <a:avLst/>
          </a:prstGeom>
          <a:noFill/>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edge">
                                      <p:cBhvr>
                                        <p:cTn id="7"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9699" name="Rectangle 3"/>
          <p:cNvSpPr>
            <a:spLocks noChangeArrowheads="1"/>
          </p:cNvSpPr>
          <p:nvPr/>
        </p:nvSpPr>
        <p:spPr bwMode="auto">
          <a:xfrm>
            <a:off x="1285852" y="307185"/>
            <a:ext cx="742955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CHOCOLATE.</a:t>
            </a:r>
            <a:r>
              <a:rPr kumimoji="0" lang="en-US" sz="26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 </a:t>
            </a:r>
            <a:r>
              <a:rPr lang="en-US" sz="2600" dirty="0" smtClean="0">
                <a:solidFill>
                  <a:srgbClr val="663300"/>
                </a:solidFill>
                <a:latin typeface="Calibri" pitchFamily="34" charset="0"/>
                <a:ea typeface="Times New Roman" pitchFamily="18" charset="0"/>
                <a:cs typeface="Times New Roman" pitchFamily="18" charset="0"/>
              </a:rPr>
              <a:t>C</a:t>
            </a:r>
            <a:r>
              <a:rPr kumimoji="0" lang="en-US" sz="26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ontains cocoa which can improve verbal fluency and cognitive function. In addition, it improves blood flow to the brain as well as the psychological mood of the individual. Consuming it may be useful during reading periods due to the magnesium it contains, which helps memory. It is also a food that should be consumed in moderation because of its high calorie and fat content. We prefer dark chocolate that is rich in antioxidants.</a:t>
            </a:r>
            <a:endParaRPr kumimoji="0" lang="en-US" sz="2600" b="0" i="0" u="none" strike="noStrike" cap="none" normalizeH="0" baseline="0" dirty="0" smtClean="0">
              <a:ln>
                <a:noFill/>
              </a:ln>
              <a:solidFill>
                <a:srgbClr val="663300"/>
              </a:solidFill>
              <a:effectLst/>
              <a:latin typeface="Arial" pitchFamily="34" charset="0"/>
              <a:cs typeface="Arial" pitchFamily="34" charset="0"/>
            </a:endParaRPr>
          </a:p>
        </p:txBody>
      </p:sp>
      <p:pic>
        <p:nvPicPr>
          <p:cNvPr id="29700" name="Picture 4" descr="C:\Users\grafeio1\Desktop\pote_ena_moro_mporei_na_faei_sokolata_2.jpg"/>
          <p:cNvPicPr>
            <a:picLocks noChangeAspect="1" noChangeArrowheads="1"/>
          </p:cNvPicPr>
          <p:nvPr/>
        </p:nvPicPr>
        <p:blipFill>
          <a:blip r:embed="rId2" cstate="print"/>
          <a:srcRect/>
          <a:stretch>
            <a:fillRect/>
          </a:stretch>
        </p:blipFill>
        <p:spPr bwMode="auto">
          <a:xfrm>
            <a:off x="2857488" y="4000504"/>
            <a:ext cx="3929058" cy="2619372"/>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to="" calcmode="lin" valueType="num">
                                      <p:cBhvr>
                                        <p:cTn id="7" dur="1" fill="hold"/>
                                        <p:tgtEl>
                                          <p:spTgt spid="2970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142976" y="285728"/>
            <a:ext cx="721523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Good sleep</a:t>
            </a:r>
            <a:r>
              <a:rPr kumimoji="0" lang="en-US" sz="28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and </a:t>
            </a:r>
            <a:r>
              <a:rPr kumimoji="0" lang="en-US" sz="24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a </a:t>
            </a:r>
            <a:r>
              <a:rPr kumimoji="0" lang="en-US" sz="28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healthy diet</a:t>
            </a:r>
            <a:r>
              <a:rPr kumimoji="0" lang="en-US" sz="28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will provide you with the prerequisites to endure and pay for the energy and effort required. Remember that reading and learning need energy and effort. Attention and concentration suffer when you are tired, lacking sleep or you are subject to factors that drive your thoughts elsewhere.</a:t>
            </a:r>
            <a:br>
              <a:rPr kumimoji="0" lang="en-US" sz="24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br>
            <a:r>
              <a:rPr kumimoji="0" lang="en-US" sz="24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The foods mentioned above help not only read but also maintain good health and we encourage you to include them in your diet</a:t>
            </a:r>
            <a:r>
              <a:rPr kumimoji="0" lang="en-US" sz="24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 </a:t>
            </a:r>
            <a:r>
              <a:rPr kumimoji="0" lang="el-GR" sz="24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Finally, do not miss </a:t>
            </a:r>
            <a:r>
              <a:rPr kumimoji="0" lang="en-US" sz="24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regular </a:t>
            </a:r>
            <a:r>
              <a:rPr kumimoji="0" lang="el-GR" sz="24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exercise.</a:t>
            </a:r>
            <a:endParaRPr kumimoji="0" lang="el-GR" sz="2400" b="1" i="0" u="none" strike="noStrike" cap="none" normalizeH="0" baseline="0" dirty="0" smtClean="0">
              <a:ln>
                <a:noFill/>
              </a:ln>
              <a:solidFill>
                <a:srgbClr val="663300"/>
              </a:solidFill>
              <a:effectLst/>
              <a:latin typeface="Arial" pitchFamily="34" charset="0"/>
              <a:cs typeface="Arial" pitchFamily="34" charset="0"/>
            </a:endParaRPr>
          </a:p>
        </p:txBody>
      </p:sp>
      <p:pic>
        <p:nvPicPr>
          <p:cNvPr id="3" name="2 - Εικόνα" descr="books large"/>
          <p:cNvPicPr/>
          <p:nvPr/>
        </p:nvPicPr>
        <p:blipFill>
          <a:blip r:embed="rId2" cstate="print"/>
          <a:srcRect/>
          <a:stretch>
            <a:fillRect/>
          </a:stretch>
        </p:blipFill>
        <p:spPr bwMode="auto">
          <a:xfrm>
            <a:off x="3286116" y="4143380"/>
            <a:ext cx="3643338" cy="2214554"/>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285992"/>
            <a:ext cx="8001024" cy="1143000"/>
          </a:xfrm>
        </p:spPr>
        <p:txBody>
          <a:bodyPr>
            <a:noAutofit/>
          </a:bodyPr>
          <a:lstStyle/>
          <a:p>
            <a:pPr algn="ctr"/>
            <a:r>
              <a:rPr lang="en-US" sz="6800" b="1" dirty="0" smtClean="0">
                <a:latin typeface="Calibri" pitchFamily="34" charset="0"/>
                <a:cs typeface="Calibri" pitchFamily="34" charset="0"/>
              </a:rPr>
              <a:t>Thank you very much for your attention</a:t>
            </a:r>
            <a:endParaRPr lang="en-US" sz="6800" b="1" dirty="0">
              <a:latin typeface="Calibri" pitchFamily="34" charset="0"/>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6000" b="1" dirty="0" smtClean="0">
              <a:latin typeface="Calibri" pitchFamily="34" charset="0"/>
              <a:ea typeface="Times New Roman" pitchFamily="18" charset="0"/>
              <a:cs typeface="Times New Roman" pitchFamily="18" charset="0"/>
            </a:endParaRPr>
          </a:p>
        </p:txBody>
      </p:sp>
      <p:sp>
        <p:nvSpPr>
          <p:cNvPr id="2" name="Rectangle 1"/>
          <p:cNvSpPr>
            <a:spLocks noChangeArrowheads="1"/>
          </p:cNvSpPr>
          <p:nvPr/>
        </p:nvSpPr>
        <p:spPr bwMode="auto">
          <a:xfrm>
            <a:off x="648774" y="-1928850"/>
            <a:ext cx="8495226"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6000" b="1" dirty="0" smtClean="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66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NUTRITION FOR EFFICIENT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66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 READING</a:t>
            </a:r>
            <a:endParaRPr kumimoji="0" lang="en-US" sz="6600" b="1" i="0" u="none" strike="noStrike" cap="none" normalizeH="0" baseline="0" dirty="0" smtClean="0">
              <a:ln>
                <a:noFill/>
              </a:ln>
              <a:solidFill>
                <a:srgbClr val="663300"/>
              </a:solidFill>
              <a:effectLst/>
              <a:latin typeface="Arial" pitchFamily="34" charset="0"/>
              <a:cs typeface="Arial" pitchFamily="34" charset="0"/>
            </a:endParaRPr>
          </a:p>
        </p:txBody>
      </p:sp>
      <p:pic>
        <p:nvPicPr>
          <p:cNvPr id="1026" name="Picture 2" descr="D:\Από Επιφάνεια Εργασίας\Erasmus\διατροφη μαθηση\first-grade-boy-vector-id1163244278.jpg"/>
          <p:cNvPicPr>
            <a:picLocks noChangeAspect="1" noChangeArrowheads="1"/>
          </p:cNvPicPr>
          <p:nvPr/>
        </p:nvPicPr>
        <p:blipFill>
          <a:blip r:embed="rId2" cstate="print"/>
          <a:srcRect/>
          <a:stretch>
            <a:fillRect/>
          </a:stretch>
        </p:blipFill>
        <p:spPr bwMode="auto">
          <a:xfrm>
            <a:off x="2857488" y="2934025"/>
            <a:ext cx="3955923" cy="3852561"/>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71538" y="857232"/>
            <a:ext cx="7500990" cy="4031873"/>
          </a:xfrm>
          <a:prstGeom prst="rect">
            <a:avLst/>
          </a:prstGeom>
        </p:spPr>
        <p:txBody>
          <a:bodyPr wrap="square">
            <a:spAutoFit/>
          </a:bodyPr>
          <a:lstStyle/>
          <a:p>
            <a:pPr algn="just"/>
            <a:r>
              <a:rPr lang="en-US" sz="3200" dirty="0" smtClean="0">
                <a:solidFill>
                  <a:srgbClr val="663300"/>
                </a:solidFill>
              </a:rPr>
              <a:t>I</a:t>
            </a:r>
            <a:r>
              <a:rPr lang="en-US" sz="3200" dirty="0" smtClean="0">
                <a:solidFill>
                  <a:srgbClr val="663300"/>
                </a:solidFill>
              </a:rPr>
              <a:t>n </a:t>
            </a:r>
            <a:r>
              <a:rPr lang="en-US" sz="3200" dirty="0" smtClean="0">
                <a:solidFill>
                  <a:srgbClr val="663300"/>
                </a:solidFill>
              </a:rPr>
              <a:t>addition to reading, which is undoubtedly the most important weapon for students nutrition plays a prominent role in maximizing performance. The nutrition of the reading child is important. Reading and learning are serious and complex functions. To succeed they need to be done the right way.</a:t>
            </a:r>
            <a:endParaRPr lang="el-GR" sz="3200" dirty="0">
              <a:solidFill>
                <a:srgbClr val="663300"/>
              </a:solidFill>
            </a:endParaRP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85852" y="357166"/>
            <a:ext cx="7429552" cy="1631216"/>
          </a:xfrm>
          <a:prstGeom prst="rect">
            <a:avLst/>
          </a:prstGeom>
        </p:spPr>
        <p:txBody>
          <a:bodyPr wrap="square">
            <a:spAutoFit/>
          </a:bodyPr>
          <a:lstStyle/>
          <a:p>
            <a:pPr algn="just"/>
            <a:r>
              <a:rPr lang="en-US" sz="2400" b="1" dirty="0" smtClean="0">
                <a:solidFill>
                  <a:srgbClr val="663300"/>
                </a:solidFill>
              </a:rPr>
              <a:t>PROTEINS.</a:t>
            </a:r>
            <a:r>
              <a:rPr lang="en-US" sz="2400" dirty="0" smtClean="0">
                <a:solidFill>
                  <a:srgbClr val="663300"/>
                </a:solidFill>
              </a:rPr>
              <a:t> They are found in meat, chicken, fish, egg, milk and pulses. They play a pivotal role in the majority of human functions so their absence would inevitably be disastrous for the body.</a:t>
            </a:r>
            <a:endParaRPr lang="el-GR" sz="2400" dirty="0">
              <a:solidFill>
                <a:srgbClr val="663300"/>
              </a:solidFill>
            </a:endParaRPr>
          </a:p>
        </p:txBody>
      </p:sp>
      <p:pic>
        <p:nvPicPr>
          <p:cNvPr id="3" name="2 - Εικόνα" descr="Αποτέλεσμα εικόνας για φωτο τροφεσ ζωικησ προελευσης"/>
          <p:cNvPicPr/>
          <p:nvPr/>
        </p:nvPicPr>
        <p:blipFill>
          <a:blip r:embed="rId2" cstate="print"/>
          <a:srcRect/>
          <a:stretch>
            <a:fillRect/>
          </a:stretch>
        </p:blipFill>
        <p:spPr bwMode="auto">
          <a:xfrm flipV="1">
            <a:off x="2285984" y="2428868"/>
            <a:ext cx="5572164" cy="371477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Αποτέλεσμα εικόνας για ΦΩΤΟ ΥΔΑΤΑΝΘΡΑΚΕΣ"/>
          <p:cNvPicPr/>
          <p:nvPr/>
        </p:nvPicPr>
        <p:blipFill>
          <a:blip r:embed="rId2" cstate="print"/>
          <a:srcRect/>
          <a:stretch>
            <a:fillRect/>
          </a:stretch>
        </p:blipFill>
        <p:spPr bwMode="auto">
          <a:xfrm>
            <a:off x="3214678" y="4214818"/>
            <a:ext cx="4572032" cy="2357454"/>
          </a:xfrm>
          <a:prstGeom prst="rect">
            <a:avLst/>
          </a:prstGeom>
          <a:noFill/>
          <a:ln w="9525">
            <a:noFill/>
            <a:miter lim="800000"/>
            <a:headEnd/>
            <a:tailEnd/>
          </a:ln>
        </p:spPr>
      </p:pic>
      <p:sp>
        <p:nvSpPr>
          <p:cNvPr id="14337" name="Rectangle 1"/>
          <p:cNvSpPr>
            <a:spLocks noChangeArrowheads="1"/>
          </p:cNvSpPr>
          <p:nvPr/>
        </p:nvSpPr>
        <p:spPr bwMode="auto">
          <a:xfrm>
            <a:off x="1214414" y="162618"/>
            <a:ext cx="764386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CARBONS. </a:t>
            </a:r>
            <a:r>
              <a:rPr kumimoji="0" lang="en-US" sz="26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Foods such as bread, cereal, potatoes, pasta, fruit and sweets are the easiest source of energy for our body, while glucose, the simplest of carbohydrates, is the main fuel of our brain.</a:t>
            </a:r>
            <a:br>
              <a:rPr kumimoji="0" lang="en-US" sz="26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br>
            <a:r>
              <a:rPr kumimoji="0" lang="en-US" sz="26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During the night's sleep glucose levels in our body decrease and when we wake up they slowly increase. Low blood glucose has been associated with poor memory, difficulty in concentrating and learning. So by eating breakfast, we increase blood glucose levels and allow our body to function properly.</a:t>
            </a:r>
            <a:endParaRPr kumimoji="0" lang="en-US" sz="2600" b="0" i="0" u="none" strike="noStrike" cap="none" normalizeH="0" baseline="0" dirty="0" smtClean="0">
              <a:ln>
                <a:noFill/>
              </a:ln>
              <a:solidFill>
                <a:srgbClr val="663300"/>
              </a:solidFill>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928662" y="428604"/>
            <a:ext cx="7429552"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600" b="1" dirty="0" smtClean="0">
                <a:solidFill>
                  <a:srgbClr val="663300"/>
                </a:solidFill>
                <a:latin typeface="Calibri" pitchFamily="34" charset="0"/>
                <a:ea typeface="Times New Roman" pitchFamily="18" charset="0"/>
                <a:cs typeface="Times New Roman" pitchFamily="18" charset="0"/>
              </a:rPr>
              <a:t>VITAMINS B.</a:t>
            </a:r>
            <a:r>
              <a:rPr kumimoji="0" lang="en-US" sz="24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 Thiamine, folic acid, vitamins B6, B12, </a:t>
            </a:r>
            <a:r>
              <a:rPr kumimoji="0" lang="en-US" sz="2400" b="0" i="0" u="none" strike="noStrike" cap="none" normalizeH="0" baseline="0" dirty="0" err="1" smtClean="0">
                <a:ln>
                  <a:noFill/>
                </a:ln>
                <a:solidFill>
                  <a:srgbClr val="663300"/>
                </a:solidFill>
                <a:effectLst/>
                <a:latin typeface="Calibri" pitchFamily="34" charset="0"/>
                <a:ea typeface="Times New Roman" pitchFamily="18" charset="0"/>
                <a:cs typeface="Times New Roman" pitchFamily="18" charset="0"/>
              </a:rPr>
              <a:t>choline</a:t>
            </a:r>
            <a:r>
              <a:rPr kumimoji="0" lang="en-US" sz="24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 They are the queens of reading and you will find them in: nuts, whole grains and dairy products. They help memorize, have anti-stress properties, improve our mood and release energy from food.</a:t>
            </a:r>
            <a:endParaRPr kumimoji="0" lang="en-US" sz="2400" b="0" i="0" u="none" strike="noStrike" cap="none" normalizeH="0" baseline="0" dirty="0" smtClean="0">
              <a:ln>
                <a:noFill/>
              </a:ln>
              <a:solidFill>
                <a:srgbClr val="663300"/>
              </a:solidFill>
              <a:effectLst/>
              <a:latin typeface="Arial" pitchFamily="34" charset="0"/>
              <a:cs typeface="Arial" pitchFamily="34" charset="0"/>
            </a:endParaRPr>
          </a:p>
        </p:txBody>
      </p:sp>
      <p:pic>
        <p:nvPicPr>
          <p:cNvPr id="18434" name="Picture 2" descr="C:\Users\grafeio1\Desktop\Β-730x410.jpg"/>
          <p:cNvPicPr>
            <a:picLocks noChangeAspect="1" noChangeArrowheads="1"/>
          </p:cNvPicPr>
          <p:nvPr/>
        </p:nvPicPr>
        <p:blipFill>
          <a:blip r:embed="rId2" cstate="print"/>
          <a:srcRect/>
          <a:stretch>
            <a:fillRect/>
          </a:stretch>
        </p:blipFill>
        <p:spPr bwMode="auto">
          <a:xfrm>
            <a:off x="1928793" y="2571744"/>
            <a:ext cx="6486887" cy="3643320"/>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071538" y="437216"/>
            <a:ext cx="764386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MAGNESIUM</a:t>
            </a:r>
            <a:r>
              <a:rPr kumimoji="0" lang="en-US" sz="32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 You will find it in many foods such as seeds and green vegetables, legumes, bananas, rice, spinach. It is the most important messenger of the nervous system, so it helps reduce stress.</a:t>
            </a:r>
            <a:endParaRPr kumimoji="0" lang="en-US" sz="3200" b="0" i="0" u="none" strike="noStrike" cap="none" normalizeH="0" baseline="0" dirty="0" smtClean="0">
              <a:ln>
                <a:noFill/>
              </a:ln>
              <a:solidFill>
                <a:srgbClr val="663300"/>
              </a:solidFill>
              <a:effectLst/>
              <a:latin typeface="Arial" pitchFamily="34" charset="0"/>
              <a:cs typeface="Arial" pitchFamily="34" charset="0"/>
            </a:endParaRPr>
          </a:p>
        </p:txBody>
      </p:sp>
      <p:pic>
        <p:nvPicPr>
          <p:cNvPr id="3" name="2 - Εικόνα" descr="Φρούτα — Φωτογραφία Αρχείου"/>
          <p:cNvPicPr/>
          <p:nvPr/>
        </p:nvPicPr>
        <p:blipFill>
          <a:blip r:embed="rId2" cstate="print"/>
          <a:srcRect/>
          <a:stretch>
            <a:fillRect/>
          </a:stretch>
        </p:blipFill>
        <p:spPr bwMode="auto">
          <a:xfrm>
            <a:off x="2428860" y="3000372"/>
            <a:ext cx="5429288" cy="357190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000100" y="324130"/>
            <a:ext cx="750099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ZINC.</a:t>
            </a:r>
            <a:r>
              <a:rPr kumimoji="0" lang="en-US" sz="32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 The best source of zinc is red meat, as well as legumes. Lack of precious metal affects the ability to concentrate, while supplementing our diet with it increases pupils perception.</a:t>
            </a:r>
            <a:endParaRPr kumimoji="0" lang="en-US" sz="3200" b="0" i="0" u="none" strike="noStrike" cap="none" normalizeH="0" baseline="0" dirty="0" smtClean="0">
              <a:ln>
                <a:noFill/>
              </a:ln>
              <a:solidFill>
                <a:srgbClr val="663300"/>
              </a:solidFill>
              <a:effectLst/>
              <a:latin typeface="Arial" pitchFamily="34" charset="0"/>
              <a:cs typeface="Arial" pitchFamily="34" charset="0"/>
            </a:endParaRPr>
          </a:p>
        </p:txBody>
      </p:sp>
      <p:sp>
        <p:nvSpPr>
          <p:cNvPr id="20483" name="AutoShape 3" descr="Αποτέλεσμα εικόνας για FOTO ΚΡΕΑς"/>
          <p:cNvSpPr>
            <a:spLocks noChangeAspect="1" noChangeArrowheads="1"/>
          </p:cNvSpPr>
          <p:nvPr/>
        </p:nvSpPr>
        <p:spPr bwMode="auto">
          <a:xfrm>
            <a:off x="155575" y="-1371600"/>
            <a:ext cx="5734050" cy="28670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485" name="AutoShape 5" descr="Αποτέλεσμα εικόνας για FOTO ΚΡΕΑς"/>
          <p:cNvSpPr>
            <a:spLocks noChangeAspect="1" noChangeArrowheads="1"/>
          </p:cNvSpPr>
          <p:nvPr/>
        </p:nvSpPr>
        <p:spPr bwMode="auto">
          <a:xfrm>
            <a:off x="155575" y="-1371600"/>
            <a:ext cx="5734050" cy="28670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487" name="AutoShape 7" descr="Αποτέλεσμα εικόνας για FOTO ΚΡΕΑς"/>
          <p:cNvSpPr>
            <a:spLocks noChangeAspect="1" noChangeArrowheads="1"/>
          </p:cNvSpPr>
          <p:nvPr/>
        </p:nvSpPr>
        <p:spPr bwMode="auto">
          <a:xfrm>
            <a:off x="155575" y="-1714500"/>
            <a:ext cx="5734050" cy="35814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489" name="Picture 9" descr="C:\Users\grafeio1\Desktop\oli-i-alitheia-gia-to-kokkino-kreas_15186_XL.jpg"/>
          <p:cNvPicPr>
            <a:picLocks noChangeAspect="1" noChangeArrowheads="1"/>
          </p:cNvPicPr>
          <p:nvPr/>
        </p:nvPicPr>
        <p:blipFill>
          <a:blip r:embed="rId2" cstate="print"/>
          <a:srcRect/>
          <a:stretch>
            <a:fillRect/>
          </a:stretch>
        </p:blipFill>
        <p:spPr bwMode="auto">
          <a:xfrm>
            <a:off x="2214546" y="3214686"/>
            <a:ext cx="5613122" cy="2964676"/>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plus(in)">
                                      <p:cBhvr>
                                        <p:cTn id="7" dur="20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00100" y="528561"/>
            <a:ext cx="771530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IRON.</a:t>
            </a:r>
            <a:r>
              <a:rPr kumimoji="0" lang="en-US" sz="32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 Available in liver, red meat, cereal, poultry, fish, pulses or dark green vegetables. It carries oxygen throughout the body and, of course, to the brain.</a:t>
            </a:r>
            <a:endParaRPr kumimoji="0" lang="en-US" sz="3200" b="0" i="0" u="none" strike="noStrike" cap="none" normalizeH="0" baseline="0" dirty="0" smtClean="0">
              <a:ln>
                <a:noFill/>
              </a:ln>
              <a:solidFill>
                <a:srgbClr val="663300"/>
              </a:solidFill>
              <a:effectLst/>
              <a:latin typeface="Arial" pitchFamily="34" charset="0"/>
              <a:cs typeface="Arial" pitchFamily="34" charset="0"/>
            </a:endParaRPr>
          </a:p>
        </p:txBody>
      </p:sp>
      <p:pic>
        <p:nvPicPr>
          <p:cNvPr id="21506" name="Picture 2" descr="C:\Users\grafeio1\Desktop\Foods-High-In-Iron-Including--128619308.jpg"/>
          <p:cNvPicPr>
            <a:picLocks noChangeAspect="1" noChangeArrowheads="1"/>
          </p:cNvPicPr>
          <p:nvPr/>
        </p:nvPicPr>
        <p:blipFill>
          <a:blip r:embed="rId2" cstate="print"/>
          <a:srcRect/>
          <a:stretch>
            <a:fillRect/>
          </a:stretch>
        </p:blipFill>
        <p:spPr bwMode="auto">
          <a:xfrm>
            <a:off x="2285984" y="2714620"/>
            <a:ext cx="5834103" cy="350046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linds(horizontal)">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272</TotalTime>
  <Words>664</Words>
  <Application>Microsoft Office PowerPoint</Application>
  <PresentationFormat>Προβολή στην οθόνη (4:3)</PresentationFormat>
  <Paragraphs>26</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Ηλιοστάσιο</vt:lpstr>
      <vt:lpstr>Erasmus+ 2018-2020 “Food Ethos EDucation in Schools”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Thank you very much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grafeio1</dc:creator>
  <cp:lastModifiedBy>apostolos</cp:lastModifiedBy>
  <cp:revision>36</cp:revision>
  <dcterms:created xsi:type="dcterms:W3CDTF">2020-01-16T08:40:37Z</dcterms:created>
  <dcterms:modified xsi:type="dcterms:W3CDTF">2020-02-07T23:10:33Z</dcterms:modified>
</cp:coreProperties>
</file>