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9" r:id="rId2"/>
    <p:sldId id="259" r:id="rId3"/>
    <p:sldId id="267" r:id="rId4"/>
    <p:sldId id="256" r:id="rId5"/>
    <p:sldId id="258" r:id="rId6"/>
    <p:sldId id="264" r:id="rId7"/>
    <p:sldId id="266" r:id="rId8"/>
    <p:sldId id="265" r:id="rId9"/>
    <p:sldId id="263" r:id="rId10"/>
    <p:sldId id="268" r:id="rId11"/>
    <p:sldId id="271" r:id="rId12"/>
    <p:sldId id="270" r:id="rId13"/>
    <p:sldId id="274" r:id="rId14"/>
    <p:sldId id="2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97" autoAdjust="0"/>
    <p:restoredTop sz="94660"/>
  </p:normalViewPr>
  <p:slideViewPr>
    <p:cSldViewPr>
      <p:cViewPr varScale="1">
        <p:scale>
          <a:sx n="92" d="100"/>
          <a:sy n="92" d="100"/>
        </p:scale>
        <p:origin x="-122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3DA8548-E37E-4D9C-811C-00508D8D55AB}" type="datetimeFigureOut">
              <a:rPr lang="en-US" smtClean="0"/>
              <a:t>4/5/2019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00D7CDD-4C3A-4B2D-8999-DE10DB368336}"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DA8548-E37E-4D9C-811C-00508D8D55AB}"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D7CDD-4C3A-4B2D-8999-DE10DB36833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00D7CDD-4C3A-4B2D-8999-DE10DB368336}"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DA8548-E37E-4D9C-811C-00508D8D55AB}"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3DA8548-E37E-4D9C-811C-00508D8D55AB}"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A00D7CDD-4C3A-4B2D-8999-DE10DB368336}"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3DA8548-E37E-4D9C-811C-00508D8D55AB}" type="datetimeFigureOut">
              <a:rPr lang="en-US" smtClean="0"/>
              <a:t>4/5/2019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00D7CDD-4C3A-4B2D-8999-DE10DB368336}"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3DA8548-E37E-4D9C-811C-00508D8D55AB}"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D7CDD-4C3A-4B2D-8999-DE10DB368336}"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3DA8548-E37E-4D9C-811C-00508D8D55AB}" type="datetimeFigureOut">
              <a:rPr lang="en-US" smtClean="0"/>
              <a:t>4/5/2019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00D7CDD-4C3A-4B2D-8999-DE10DB368336}"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3DA8548-E37E-4D9C-811C-00508D8D55AB}" type="datetimeFigureOut">
              <a:rPr lang="en-US" smtClean="0"/>
              <a:t>4/5/2019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A00D7CDD-4C3A-4B2D-8999-DE10DB3683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3DA8548-E37E-4D9C-811C-00508D8D55AB}" type="datetimeFigureOut">
              <a:rPr lang="en-US" smtClean="0"/>
              <a:t>4/5/2019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00D7CDD-4C3A-4B2D-8999-DE10DB3683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00D7CDD-4C3A-4B2D-8999-DE10DB368336}"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3DA8548-E37E-4D9C-811C-00508D8D55AB}" type="datetimeFigureOut">
              <a:rPr lang="en-US" smtClean="0"/>
              <a:t>4/5/2019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A00D7CDD-4C3A-4B2D-8999-DE10DB368336}"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3DA8548-E37E-4D9C-811C-00508D8D55AB}" type="datetimeFigureOut">
              <a:rPr lang="en-US" smtClean="0"/>
              <a:t>4/5/2019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3DA8548-E37E-4D9C-811C-00508D8D55AB}" type="datetimeFigureOut">
              <a:rPr lang="en-US" smtClean="0"/>
              <a:t>4/5/2019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00D7CDD-4C3A-4B2D-8999-DE10DB368336}"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3.wdp"/><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924800" cy="731838"/>
          </a:xfrm>
        </p:spPr>
        <p:txBody>
          <a:bodyPr/>
          <a:lstStyle/>
          <a:p>
            <a:pPr algn="ctr"/>
            <a:r>
              <a:rPr lang="en-US" sz="4000" dirty="0" smtClean="0"/>
              <a:t>ERASMUS+ Food Ethos Course </a:t>
            </a:r>
            <a:endParaRPr lang="en-US" sz="4000" dirty="0"/>
          </a:p>
        </p:txBody>
      </p:sp>
      <p:sp>
        <p:nvSpPr>
          <p:cNvPr id="3" name="Rectangle 2"/>
          <p:cNvSpPr/>
          <p:nvPr/>
        </p:nvSpPr>
        <p:spPr>
          <a:xfrm>
            <a:off x="1990475" y="1905000"/>
            <a:ext cx="4729180"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cap="none" spc="0" dirty="0" smtClean="0">
                <a:ln/>
                <a:solidFill>
                  <a:srgbClr val="00B050"/>
                </a:solidFill>
                <a:effectLst/>
              </a:rPr>
              <a:t>Diets and nutrition</a:t>
            </a:r>
            <a:endParaRPr lang="en-US" sz="3600" b="1" cap="none" spc="0" dirty="0">
              <a:ln/>
              <a:solidFill>
                <a:srgbClr val="00B050"/>
              </a:solidFill>
              <a:effectLst/>
            </a:endParaRPr>
          </a:p>
        </p:txBody>
      </p:sp>
      <p:sp>
        <p:nvSpPr>
          <p:cNvPr id="4" name="Rectangle 3"/>
          <p:cNvSpPr/>
          <p:nvPr/>
        </p:nvSpPr>
        <p:spPr>
          <a:xfrm>
            <a:off x="2306267" y="2967334"/>
            <a:ext cx="4097597"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smtClean="0">
                <a:ln/>
                <a:solidFill>
                  <a:srgbClr val="0070C0"/>
                </a:solidFill>
              </a:rPr>
              <a:t>GEL</a:t>
            </a:r>
            <a:r>
              <a:rPr lang="en-US" sz="3200" b="1" dirty="0" smtClean="0">
                <a:ln/>
                <a:solidFill>
                  <a:schemeClr val="accent3"/>
                </a:solidFill>
              </a:rPr>
              <a:t> </a:t>
            </a:r>
            <a:r>
              <a:rPr lang="en-US" sz="3200" b="1" dirty="0" smtClean="0">
                <a:ln/>
                <a:solidFill>
                  <a:srgbClr val="0070C0"/>
                </a:solidFill>
              </a:rPr>
              <a:t>VELESTINOY</a:t>
            </a:r>
            <a:endParaRPr lang="en-US" sz="3200" b="1" cap="none" spc="0" dirty="0">
              <a:ln/>
              <a:solidFill>
                <a:srgbClr val="0070C0"/>
              </a:solidFill>
              <a:effectLst/>
            </a:endParaRPr>
          </a:p>
        </p:txBody>
      </p:sp>
      <p:pic>
        <p:nvPicPr>
          <p:cNvPr id="1026" name="Picture 2" descr="https://karla.news/wp-content/uploads/2018/08/lykeio-velesti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475" y="3657600"/>
            <a:ext cx="4729180" cy="24754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597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5714" y="2971800"/>
            <a:ext cx="6096000" cy="3416320"/>
          </a:xfrm>
          <a:prstGeom prst="rect">
            <a:avLst/>
          </a:prstGeom>
        </p:spPr>
        <p:txBody>
          <a:bodyPr wrap="square">
            <a:spAutoFit/>
          </a:bodyPr>
          <a:lstStyle/>
          <a:p>
            <a:r>
              <a:rPr lang="en-US" dirty="0"/>
              <a:t>an Athlete’s diet in ten points</a:t>
            </a:r>
          </a:p>
          <a:p>
            <a:endParaRPr lang="en-US" dirty="0"/>
          </a:p>
          <a:p>
            <a:r>
              <a:rPr lang="en-US" dirty="0"/>
              <a:t>•	Don’t Run on Empty stomach</a:t>
            </a:r>
          </a:p>
          <a:p>
            <a:r>
              <a:rPr lang="en-US" dirty="0"/>
              <a:t>•	Don’t Skip Breakfast</a:t>
            </a:r>
          </a:p>
          <a:p>
            <a:r>
              <a:rPr lang="en-US" dirty="0"/>
              <a:t>•	Stay Hydrated</a:t>
            </a:r>
          </a:p>
          <a:p>
            <a:r>
              <a:rPr lang="en-US" dirty="0"/>
              <a:t>•	Cut Out the Junk food</a:t>
            </a:r>
          </a:p>
          <a:p>
            <a:r>
              <a:rPr lang="en-US" dirty="0"/>
              <a:t>•	Eat Iron-Rich Foods</a:t>
            </a:r>
          </a:p>
          <a:p>
            <a:r>
              <a:rPr lang="en-US" dirty="0"/>
              <a:t>•	Make a Plan</a:t>
            </a:r>
          </a:p>
          <a:p>
            <a:r>
              <a:rPr lang="en-US" dirty="0"/>
              <a:t>•	Don’t Restrict Yourself</a:t>
            </a:r>
          </a:p>
          <a:p>
            <a:r>
              <a:rPr lang="en-US" dirty="0"/>
              <a:t>•	Don’t Count the Carbs</a:t>
            </a:r>
          </a:p>
          <a:p>
            <a:r>
              <a:rPr lang="en-US" dirty="0"/>
              <a:t>•	Eat to Recover</a:t>
            </a:r>
          </a:p>
          <a:p>
            <a:r>
              <a:rPr lang="en-US" dirty="0"/>
              <a:t>•	Eat </a:t>
            </a:r>
            <a:r>
              <a:rPr lang="en-US" dirty="0" smtClean="0"/>
              <a:t>Right</a:t>
            </a:r>
            <a:endParaRPr lang="en-US" dirty="0"/>
          </a:p>
        </p:txBody>
      </p:sp>
      <p:sp>
        <p:nvSpPr>
          <p:cNvPr id="4" name="Rectangle 3"/>
          <p:cNvSpPr/>
          <p:nvPr/>
        </p:nvSpPr>
        <p:spPr>
          <a:xfrm>
            <a:off x="457200" y="404488"/>
            <a:ext cx="3413114" cy="646331"/>
          </a:xfrm>
          <a:prstGeom prst="rect">
            <a:avLst/>
          </a:prstGeom>
        </p:spPr>
        <p:txBody>
          <a:bodyPr wrap="none">
            <a:spAutoFit/>
          </a:bodyPr>
          <a:lstStyle/>
          <a:p>
            <a:r>
              <a:rPr lang="en-US" sz="3600" b="1" dirty="0" smtClean="0">
                <a:solidFill>
                  <a:schemeClr val="accent3">
                    <a:shade val="75000"/>
                  </a:schemeClr>
                </a:solidFill>
                <a:effectLst>
                  <a:outerShdw blurRad="38100" dist="38100" dir="2700000" algn="tl">
                    <a:srgbClr val="000000">
                      <a:alpha val="43137"/>
                    </a:srgbClr>
                  </a:outerShdw>
                </a:effectLst>
                <a:latin typeface="+mj-lt"/>
                <a:ea typeface="+mj-ea"/>
                <a:cs typeface="+mj-cs"/>
              </a:rPr>
              <a:t>Athletes’ </a:t>
            </a:r>
            <a:r>
              <a:rPr lang="en-US" sz="3600" b="1" dirty="0">
                <a:solidFill>
                  <a:schemeClr val="accent3">
                    <a:shade val="75000"/>
                  </a:schemeClr>
                </a:solidFill>
                <a:effectLst>
                  <a:outerShdw blurRad="38100" dist="38100" dir="2700000" algn="tl">
                    <a:srgbClr val="000000">
                      <a:alpha val="43137"/>
                    </a:srgbClr>
                  </a:outerShdw>
                </a:effectLst>
                <a:latin typeface="+mj-lt"/>
                <a:ea typeface="+mj-ea"/>
                <a:cs typeface="+mj-cs"/>
              </a:rPr>
              <a:t>diet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04488"/>
            <a:ext cx="4466234" cy="250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06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758952"/>
          </a:xfrm>
        </p:spPr>
        <p:txBody>
          <a:bodyPr>
            <a:noAutofit/>
          </a:bodyPr>
          <a:lstStyle/>
          <a:p>
            <a:r>
              <a:rPr lang="en-US" sz="2800" b="1" dirty="0">
                <a:solidFill>
                  <a:schemeClr val="tx1"/>
                </a:solidFill>
                <a:effectLst>
                  <a:outerShdw blurRad="38100" dist="38100" dir="2700000" algn="tl">
                    <a:srgbClr val="000000">
                      <a:alpha val="43137"/>
                    </a:srgbClr>
                  </a:outerShdw>
                </a:effectLst>
                <a:latin typeface="+mn-lt"/>
                <a:ea typeface="+mn-ea"/>
                <a:cs typeface="+mn-cs"/>
              </a:rPr>
              <a:t>5 Nutrition suggestions for Athletes</a:t>
            </a:r>
            <a:br>
              <a:rPr lang="en-US" sz="2800" b="1" dirty="0">
                <a:solidFill>
                  <a:schemeClr val="tx1"/>
                </a:solidFill>
                <a:effectLst>
                  <a:outerShdw blurRad="38100" dist="38100" dir="2700000" algn="tl">
                    <a:srgbClr val="000000">
                      <a:alpha val="43137"/>
                    </a:srgbClr>
                  </a:outerShdw>
                </a:effectLst>
                <a:latin typeface="+mn-lt"/>
                <a:ea typeface="+mn-ea"/>
                <a:cs typeface="+mn-cs"/>
              </a:rPr>
            </a:br>
            <a:endParaRPr lang="en-US" sz="2800" b="1" dirty="0">
              <a:solidFill>
                <a:schemeClr val="tx1"/>
              </a:solidFill>
              <a:effectLst>
                <a:outerShdw blurRad="38100" dist="38100" dir="2700000" algn="tl">
                  <a:srgbClr val="000000">
                    <a:alpha val="43137"/>
                  </a:srgbClr>
                </a:outerShdw>
              </a:effectLst>
              <a:latin typeface="+mn-lt"/>
              <a:ea typeface="+mn-ea"/>
              <a:cs typeface="+mn-cs"/>
            </a:endParaRPr>
          </a:p>
        </p:txBody>
      </p:sp>
      <p:sp>
        <p:nvSpPr>
          <p:cNvPr id="3" name="Rectangle 2"/>
          <p:cNvSpPr/>
          <p:nvPr/>
        </p:nvSpPr>
        <p:spPr>
          <a:xfrm>
            <a:off x="152400" y="3098442"/>
            <a:ext cx="8686800" cy="3293209"/>
          </a:xfrm>
          <a:prstGeom prst="rect">
            <a:avLst/>
          </a:prstGeom>
        </p:spPr>
        <p:txBody>
          <a:bodyPr wrap="square">
            <a:spAutoFit/>
          </a:bodyPr>
          <a:lstStyle/>
          <a:p>
            <a:endParaRPr lang="en-US" sz="1600" dirty="0"/>
          </a:p>
          <a:p>
            <a:r>
              <a:rPr lang="en-US" sz="1600" dirty="0"/>
              <a:t>1. </a:t>
            </a:r>
            <a:r>
              <a:rPr lang="en-US" sz="1600" b="1" dirty="0"/>
              <a:t>Lots of Carbohydrates</a:t>
            </a:r>
          </a:p>
          <a:p>
            <a:r>
              <a:rPr lang="en-US" sz="1600" dirty="0"/>
              <a:t>Carbs are an athlete's main fuel. </a:t>
            </a:r>
            <a:r>
              <a:rPr lang="en-US" sz="1600" dirty="0" smtClean="0"/>
              <a:t>When </a:t>
            </a:r>
            <a:r>
              <a:rPr lang="en-US" sz="1600" dirty="0"/>
              <a:t>you exercise, your body changes glycogen into energy. </a:t>
            </a:r>
          </a:p>
          <a:p>
            <a:r>
              <a:rPr lang="en-US" sz="1600" dirty="0" smtClean="0"/>
              <a:t>2</a:t>
            </a:r>
            <a:r>
              <a:rPr lang="en-US" sz="1600" b="1" dirty="0"/>
              <a:t>. Get Enough Protein, But Not Too Much</a:t>
            </a:r>
          </a:p>
          <a:p>
            <a:r>
              <a:rPr lang="en-US" sz="1600" dirty="0" smtClean="0"/>
              <a:t>Prefer </a:t>
            </a:r>
            <a:r>
              <a:rPr lang="en-US" sz="1600" dirty="0"/>
              <a:t>foods. Instead of protein supplements, eat </a:t>
            </a:r>
            <a:r>
              <a:rPr lang="en-US" sz="1600" dirty="0" smtClean="0"/>
              <a:t>lean </a:t>
            </a:r>
            <a:r>
              <a:rPr lang="en-US" sz="1600" dirty="0"/>
              <a:t>meats, fish, poultry, nuts, beans, eggs, or milk.</a:t>
            </a:r>
          </a:p>
          <a:p>
            <a:r>
              <a:rPr lang="en-US" sz="1600" dirty="0" smtClean="0"/>
              <a:t>Drink milk</a:t>
            </a:r>
            <a:endParaRPr lang="en-US" sz="1600" dirty="0"/>
          </a:p>
          <a:p>
            <a:r>
              <a:rPr lang="en-US" sz="1600" dirty="0"/>
              <a:t>3. </a:t>
            </a:r>
            <a:r>
              <a:rPr lang="en-US" sz="1600" b="1" dirty="0"/>
              <a:t>Go Easy on Fat</a:t>
            </a:r>
          </a:p>
          <a:p>
            <a:r>
              <a:rPr lang="en-US" sz="1600" dirty="0"/>
              <a:t>For marathons, your body burns fat for energy.</a:t>
            </a:r>
          </a:p>
          <a:p>
            <a:r>
              <a:rPr lang="en-US" sz="1600" dirty="0"/>
              <a:t>Most athletes get all the fat they need by unsaturated fat from nuts, avocados, olives, vegetable oils, and fatty fish like salmon and tuna</a:t>
            </a:r>
            <a:r>
              <a:rPr lang="en-US" sz="1600" dirty="0" smtClean="0"/>
              <a:t>.</a:t>
            </a:r>
          </a:p>
          <a:p>
            <a:r>
              <a:rPr lang="en-US" sz="1600" dirty="0" smtClean="0"/>
              <a:t>4</a:t>
            </a:r>
            <a:r>
              <a:rPr lang="en-US" sz="1600" dirty="0"/>
              <a:t>. </a:t>
            </a:r>
            <a:r>
              <a:rPr lang="en-US" sz="1600" b="1" dirty="0"/>
              <a:t>Drink Fluids Early and Often</a:t>
            </a:r>
          </a:p>
          <a:p>
            <a:r>
              <a:rPr lang="en-US" sz="1600" dirty="0" smtClean="0"/>
              <a:t>5</a:t>
            </a:r>
            <a:r>
              <a:rPr lang="en-US" sz="1600" dirty="0"/>
              <a:t>. </a:t>
            </a:r>
            <a:r>
              <a:rPr lang="en-US" sz="1600" b="1" dirty="0"/>
              <a:t>Replace Lost Electrolytes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214" y="914400"/>
            <a:ext cx="4343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2734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57909" y="31376"/>
            <a:ext cx="2263670" cy="169775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13518" y="1172105"/>
            <a:ext cx="7830655" cy="5078313"/>
          </a:xfrm>
          <a:prstGeom prst="rect">
            <a:avLst/>
          </a:prstGeom>
        </p:spPr>
        <p:txBody>
          <a:bodyPr wrap="square">
            <a:spAutoFit/>
          </a:bodyPr>
          <a:lstStyle/>
          <a:p>
            <a:pPr algn="ctr"/>
            <a:r>
              <a:rPr lang="en-US" b="1" dirty="0" smtClean="0"/>
              <a:t>1</a:t>
            </a:r>
            <a:r>
              <a:rPr lang="en-US" b="1" dirty="0"/>
              <a:t>. </a:t>
            </a:r>
            <a:r>
              <a:rPr lang="en-US" b="1" i="1" dirty="0"/>
              <a:t>Chocolate </a:t>
            </a:r>
            <a:r>
              <a:rPr lang="en-US" b="1" i="1" dirty="0" smtClean="0"/>
              <a:t>increases bad cholesterol : </a:t>
            </a:r>
            <a:endParaRPr lang="en-US" b="1" i="1" dirty="0"/>
          </a:p>
          <a:p>
            <a:pPr algn="ctr"/>
            <a:r>
              <a:rPr lang="en-US" dirty="0" smtClean="0"/>
              <a:t>NO! in </a:t>
            </a:r>
            <a:r>
              <a:rPr lang="en-US" dirty="0"/>
              <a:t>fact for some people, chocolate can lower cholesterol levels</a:t>
            </a:r>
            <a:r>
              <a:rPr lang="en-US" dirty="0" smtClean="0"/>
              <a:t>.</a:t>
            </a:r>
          </a:p>
          <a:p>
            <a:pPr algn="ctr"/>
            <a:r>
              <a:rPr lang="en-US" b="1" dirty="0" smtClean="0"/>
              <a:t>2. </a:t>
            </a:r>
            <a:r>
              <a:rPr lang="en-US" b="1" i="1" dirty="0" smtClean="0"/>
              <a:t>Chocolate </a:t>
            </a:r>
            <a:r>
              <a:rPr lang="en-US" b="1" i="1" dirty="0"/>
              <a:t>is high in </a:t>
            </a:r>
            <a:r>
              <a:rPr lang="en-US" b="1" i="1" dirty="0" smtClean="0"/>
              <a:t>caffeine:</a:t>
            </a:r>
            <a:endParaRPr lang="en-US" b="1" i="1" dirty="0"/>
          </a:p>
          <a:p>
            <a:pPr algn="ctr"/>
            <a:r>
              <a:rPr lang="en-US" dirty="0" smtClean="0"/>
              <a:t>NO! A </a:t>
            </a:r>
            <a:r>
              <a:rPr lang="en-US" dirty="0"/>
              <a:t>Hershey’s chocolate bar contains 9 milligrams of caffeine </a:t>
            </a:r>
            <a:r>
              <a:rPr lang="en-US" dirty="0" smtClean="0"/>
              <a:t>and a Starbuck’s </a:t>
            </a:r>
            <a:r>
              <a:rPr lang="en-US" dirty="0" err="1"/>
              <a:t>grande</a:t>
            </a:r>
            <a:r>
              <a:rPr lang="en-US" dirty="0"/>
              <a:t> </a:t>
            </a:r>
            <a:r>
              <a:rPr lang="en-US" dirty="0" smtClean="0"/>
              <a:t>coffee 320 milligrams.  </a:t>
            </a:r>
            <a:endParaRPr lang="en-US" dirty="0"/>
          </a:p>
          <a:p>
            <a:pPr algn="ctr"/>
            <a:r>
              <a:rPr lang="en-US" b="1" i="1" dirty="0"/>
              <a:t>3. Chocolate makes you gain </a:t>
            </a:r>
            <a:r>
              <a:rPr lang="en-US" b="1" i="1" dirty="0" smtClean="0"/>
              <a:t>weight:</a:t>
            </a:r>
            <a:endParaRPr lang="en-US" b="1" i="1" dirty="0"/>
          </a:p>
          <a:p>
            <a:pPr algn="ctr"/>
            <a:r>
              <a:rPr lang="en-US" dirty="0" smtClean="0"/>
              <a:t>NO! a </a:t>
            </a:r>
            <a:r>
              <a:rPr lang="en-US" dirty="0"/>
              <a:t>small amount of chocolate each of five days during a week </a:t>
            </a:r>
            <a:r>
              <a:rPr lang="en-US" dirty="0" smtClean="0"/>
              <a:t>does not make you fatter,  </a:t>
            </a:r>
            <a:r>
              <a:rPr lang="en-US" dirty="0"/>
              <a:t>even if </a:t>
            </a:r>
            <a:r>
              <a:rPr lang="en-US" dirty="0" smtClean="0"/>
              <a:t>you eat </a:t>
            </a:r>
            <a:r>
              <a:rPr lang="en-US" dirty="0"/>
              <a:t>more calories overall and </a:t>
            </a:r>
            <a:r>
              <a:rPr lang="en-US" dirty="0" smtClean="0"/>
              <a:t>don't </a:t>
            </a:r>
            <a:r>
              <a:rPr lang="en-US" dirty="0"/>
              <a:t>exercise more than </a:t>
            </a:r>
            <a:r>
              <a:rPr lang="en-US" dirty="0" smtClean="0"/>
              <a:t>others. Hello</a:t>
            </a:r>
            <a:r>
              <a:rPr lang="en-US" dirty="0"/>
              <a:t>, chocolate diet</a:t>
            </a:r>
            <a:r>
              <a:rPr lang="en-US" dirty="0" smtClean="0"/>
              <a:t>.</a:t>
            </a:r>
          </a:p>
          <a:p>
            <a:pPr algn="ctr"/>
            <a:r>
              <a:rPr lang="en-US" b="1" i="1" dirty="0"/>
              <a:t>4.Eating sugar and chocolate can add to stress</a:t>
            </a:r>
          </a:p>
          <a:p>
            <a:pPr algn="ctr"/>
            <a:r>
              <a:rPr lang="en-US" dirty="0" smtClean="0"/>
              <a:t>NO! A </a:t>
            </a:r>
            <a:r>
              <a:rPr lang="en-US" dirty="0"/>
              <a:t>study found that eating </a:t>
            </a:r>
            <a:r>
              <a:rPr lang="en-US" dirty="0" smtClean="0"/>
              <a:t>some dark </a:t>
            </a:r>
            <a:r>
              <a:rPr lang="en-US" dirty="0"/>
              <a:t>chocolate a day for two weeks reduced levels of stress </a:t>
            </a:r>
            <a:r>
              <a:rPr lang="en-US" dirty="0" smtClean="0"/>
              <a:t>hormones.</a:t>
            </a:r>
            <a:endParaRPr lang="en-US" dirty="0"/>
          </a:p>
          <a:p>
            <a:pPr algn="ctr"/>
            <a:r>
              <a:rPr lang="en-US" b="1" i="1" dirty="0"/>
              <a:t>5.Chocolate causes acne:</a:t>
            </a:r>
          </a:p>
          <a:p>
            <a:pPr algn="ctr"/>
            <a:r>
              <a:rPr lang="en-US" dirty="0" smtClean="0"/>
              <a:t>Studies show that “diet </a:t>
            </a:r>
            <a:r>
              <a:rPr lang="en-US" dirty="0"/>
              <a:t>plays no role in acne treatment in most patients … even large amounts of chocolate </a:t>
            </a:r>
            <a:r>
              <a:rPr lang="en-US" dirty="0" smtClean="0"/>
              <a:t>do not cause acne</a:t>
            </a:r>
            <a:r>
              <a:rPr lang="en-US" dirty="0"/>
              <a:t>.”</a:t>
            </a:r>
          </a:p>
          <a:p>
            <a:pPr algn="ctr"/>
            <a:endParaRPr lang="en-US" dirty="0"/>
          </a:p>
          <a:p>
            <a:pPr algn="ctr"/>
            <a:endParaRPr lang="en-US" dirty="0" smtClean="0"/>
          </a:p>
          <a:p>
            <a:pPr algn="ctr"/>
            <a:endParaRPr lang="en-US" dirty="0"/>
          </a:p>
        </p:txBody>
      </p:sp>
      <p:sp>
        <p:nvSpPr>
          <p:cNvPr id="3" name="Rectangle 2"/>
          <p:cNvSpPr/>
          <p:nvPr/>
        </p:nvSpPr>
        <p:spPr>
          <a:xfrm>
            <a:off x="3682442" y="180619"/>
            <a:ext cx="4916731" cy="923330"/>
          </a:xfrm>
          <a:prstGeom prst="rect">
            <a:avLst/>
          </a:prstGeom>
          <a:solidFill>
            <a:schemeClr val="bg1"/>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chocolate</a:t>
            </a:r>
          </a:p>
        </p:txBody>
      </p:sp>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5293" y="5429151"/>
            <a:ext cx="1053260" cy="78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793" y="5787455"/>
            <a:ext cx="614082" cy="46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6717" y="5760089"/>
            <a:ext cx="607483" cy="45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2058" y="5663257"/>
            <a:ext cx="709616"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0807" y="5484195"/>
            <a:ext cx="904922" cy="682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87854" y="457618"/>
            <a:ext cx="1721946" cy="646331"/>
          </a:xfrm>
          <a:prstGeom prst="rect">
            <a:avLst/>
          </a:prstGeom>
        </p:spPr>
        <p:txBody>
          <a:bodyPr wrap="none">
            <a:spAutoFit/>
          </a:bodyPr>
          <a:lstStyle/>
          <a:p>
            <a:r>
              <a:rPr lang="en-US" sz="3600" dirty="0">
                <a:solidFill>
                  <a:schemeClr val="bg1"/>
                </a:solidFill>
              </a:rPr>
              <a:t>Myths :</a:t>
            </a:r>
          </a:p>
        </p:txBody>
      </p:sp>
    </p:spTree>
    <p:extLst>
      <p:ext uri="{BB962C8B-B14F-4D97-AF65-F5344CB8AC3E}">
        <p14:creationId xmlns:p14="http://schemas.microsoft.com/office/powerpoint/2010/main" val="2776106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676400"/>
            <a:ext cx="4419600" cy="3416320"/>
          </a:xfrm>
          <a:prstGeom prst="rect">
            <a:avLst/>
          </a:prstGeom>
        </p:spPr>
        <p:txBody>
          <a:bodyPr wrap="square">
            <a:spAutoFit/>
          </a:bodyPr>
          <a:lstStyle/>
          <a:p>
            <a:pPr marL="285750" indent="-285750">
              <a:buFont typeface="Arial" pitchFamily="34" charset="0"/>
              <a:buChar char="•"/>
            </a:pPr>
            <a:endParaRPr lang="en-US" dirty="0"/>
          </a:p>
          <a:p>
            <a:pPr marL="285750" indent="-285750">
              <a:buFont typeface="Arial" pitchFamily="34" charset="0"/>
              <a:buChar char="•"/>
            </a:pPr>
            <a:r>
              <a:rPr lang="en-US" dirty="0" smtClean="0"/>
              <a:t>lowering </a:t>
            </a:r>
            <a:r>
              <a:rPr lang="en-US" dirty="0"/>
              <a:t>cholesterol </a:t>
            </a:r>
            <a:r>
              <a:rPr lang="en-US" dirty="0" smtClean="0"/>
              <a:t>levels</a:t>
            </a:r>
          </a:p>
          <a:p>
            <a:pPr marL="285750" indent="-285750">
              <a:buFont typeface="Arial" pitchFamily="34" charset="0"/>
              <a:buChar char="•"/>
            </a:pPr>
            <a:r>
              <a:rPr lang="en-US" dirty="0" smtClean="0"/>
              <a:t>preventing </a:t>
            </a:r>
            <a:r>
              <a:rPr lang="en-US" dirty="0" err="1" smtClean="0"/>
              <a:t>Altzheimer</a:t>
            </a:r>
            <a:endParaRPr lang="en-US" dirty="0" smtClean="0"/>
          </a:p>
          <a:p>
            <a:pPr marL="285750" indent="-285750">
              <a:buFont typeface="Arial" pitchFamily="34" charset="0"/>
              <a:buChar char="•"/>
            </a:pPr>
            <a:r>
              <a:rPr lang="en-US" dirty="0" smtClean="0"/>
              <a:t>reducing </a:t>
            </a:r>
            <a:r>
              <a:rPr lang="en-US" dirty="0"/>
              <a:t>the risk of </a:t>
            </a:r>
            <a:r>
              <a:rPr lang="en-US" dirty="0" smtClean="0"/>
              <a:t>heart problems</a:t>
            </a:r>
            <a:endParaRPr lang="en-US" dirty="0"/>
          </a:p>
          <a:p>
            <a:pPr marL="285750" indent="-285750">
              <a:buFont typeface="Arial" pitchFamily="34" charset="0"/>
              <a:buChar char="•"/>
            </a:pPr>
            <a:r>
              <a:rPr lang="en-US" dirty="0"/>
              <a:t> </a:t>
            </a:r>
            <a:r>
              <a:rPr lang="en-US" dirty="0" smtClean="0"/>
              <a:t>Improve </a:t>
            </a:r>
            <a:r>
              <a:rPr lang="en-US" dirty="0"/>
              <a:t>Blood </a:t>
            </a:r>
            <a:r>
              <a:rPr lang="en-US" dirty="0" smtClean="0"/>
              <a:t>Pressure</a:t>
            </a:r>
            <a:endParaRPr lang="en-US" dirty="0"/>
          </a:p>
          <a:p>
            <a:pPr marL="285750" indent="-285750">
              <a:buFont typeface="Arial" pitchFamily="34" charset="0"/>
              <a:buChar char="•"/>
            </a:pPr>
            <a:r>
              <a:rPr lang="en-US" dirty="0" smtClean="0"/>
              <a:t>It's </a:t>
            </a:r>
            <a:r>
              <a:rPr lang="en-US" dirty="0"/>
              <a:t>good for your skin</a:t>
            </a:r>
          </a:p>
          <a:p>
            <a:pPr marL="285750" indent="-285750">
              <a:buFont typeface="Arial" pitchFamily="34" charset="0"/>
              <a:buChar char="•"/>
            </a:pPr>
            <a:r>
              <a:rPr lang="en-US" dirty="0"/>
              <a:t> </a:t>
            </a:r>
            <a:r>
              <a:rPr lang="en-US" dirty="0" smtClean="0"/>
              <a:t>It </a:t>
            </a:r>
            <a:r>
              <a:rPr lang="en-US" dirty="0"/>
              <a:t>can help you lose weight</a:t>
            </a:r>
          </a:p>
          <a:p>
            <a:pPr marL="285750" indent="-285750">
              <a:buFont typeface="Arial" pitchFamily="34" charset="0"/>
              <a:buChar char="•"/>
            </a:pPr>
            <a:r>
              <a:rPr lang="en-US" dirty="0" smtClean="0"/>
              <a:t>It's </a:t>
            </a:r>
            <a:r>
              <a:rPr lang="en-US" dirty="0"/>
              <a:t>good for mothers and babies</a:t>
            </a:r>
          </a:p>
          <a:p>
            <a:pPr marL="285750" indent="-285750">
              <a:buFont typeface="Arial" pitchFamily="34" charset="0"/>
              <a:buChar char="•"/>
            </a:pPr>
            <a:r>
              <a:rPr lang="en-US" dirty="0"/>
              <a:t> </a:t>
            </a:r>
            <a:r>
              <a:rPr lang="en-US" dirty="0" smtClean="0"/>
              <a:t>It </a:t>
            </a:r>
            <a:r>
              <a:rPr lang="en-US" dirty="0"/>
              <a:t>may prevent diabetes</a:t>
            </a:r>
          </a:p>
          <a:p>
            <a:pPr marL="285750" indent="-285750">
              <a:buFont typeface="Arial" pitchFamily="34" charset="0"/>
              <a:buChar char="•"/>
            </a:pPr>
            <a:r>
              <a:rPr lang="en-US" dirty="0"/>
              <a:t> </a:t>
            </a:r>
            <a:r>
              <a:rPr lang="en-US" dirty="0" smtClean="0"/>
              <a:t>Chocolate </a:t>
            </a:r>
            <a:r>
              <a:rPr lang="en-US" dirty="0"/>
              <a:t>is good for the brain</a:t>
            </a:r>
          </a:p>
          <a:p>
            <a:pPr marL="285750" indent="-285750">
              <a:buFont typeface="Arial" pitchFamily="34" charset="0"/>
              <a:buChar char="•"/>
            </a:pPr>
            <a:r>
              <a:rPr lang="en-US" dirty="0"/>
              <a:t> </a:t>
            </a:r>
            <a:r>
              <a:rPr lang="en-US" dirty="0" smtClean="0"/>
              <a:t>Chocolate </a:t>
            </a:r>
            <a:r>
              <a:rPr lang="en-US" dirty="0"/>
              <a:t>makes you feel </a:t>
            </a:r>
            <a:r>
              <a:rPr lang="en-US" dirty="0" smtClean="0"/>
              <a:t>better</a:t>
            </a:r>
          </a:p>
          <a:p>
            <a:pPr marL="285750" indent="-285750">
              <a:buFont typeface="Arial" pitchFamily="34" charset="0"/>
              <a:buChar char="•"/>
            </a:pPr>
            <a:r>
              <a:rPr lang="en-US" dirty="0" smtClean="0"/>
              <a:t>Chocolate is … Heavenly delicious!!!!</a:t>
            </a:r>
            <a:endParaRPr lang="en-US" dirty="0"/>
          </a:p>
        </p:txBody>
      </p:sp>
      <p:sp>
        <p:nvSpPr>
          <p:cNvPr id="4" name="Title 3"/>
          <p:cNvSpPr>
            <a:spLocks noGrp="1"/>
          </p:cNvSpPr>
          <p:nvPr>
            <p:ph type="title"/>
          </p:nvPr>
        </p:nvSpPr>
        <p:spPr>
          <a:xfrm>
            <a:off x="3449895" y="341221"/>
            <a:ext cx="2238113" cy="646331"/>
          </a:xfrm>
          <a:prstGeom prst="rect">
            <a:avLst/>
          </a:prstGeom>
        </p:spPr>
        <p:txBody>
          <a:bodyPr wrap="none">
            <a:spAutoFit/>
          </a:bodyPr>
          <a:lstStyle/>
          <a:p>
            <a:r>
              <a:rPr lang="en-US" sz="3600" b="1" dirty="0">
                <a:solidFill>
                  <a:schemeClr val="accent6">
                    <a:lumMod val="50000"/>
                  </a:schemeClr>
                </a:solidFill>
                <a:effectLst>
                  <a:outerShdw blurRad="38100" dist="38100" dir="2700000" algn="tl">
                    <a:srgbClr val="000000">
                      <a:alpha val="43137"/>
                    </a:srgbClr>
                  </a:outerShdw>
                </a:effectLst>
              </a:rPr>
              <a:t>B</a:t>
            </a:r>
            <a:r>
              <a:rPr lang="en-US" sz="3600" b="1" dirty="0" smtClean="0">
                <a:solidFill>
                  <a:schemeClr val="accent6">
                    <a:lumMod val="50000"/>
                  </a:schemeClr>
                </a:solidFill>
                <a:effectLst>
                  <a:outerShdw blurRad="38100" dist="38100" dir="2700000" algn="tl">
                    <a:srgbClr val="000000">
                      <a:alpha val="43137"/>
                    </a:srgbClr>
                  </a:outerShdw>
                </a:effectLst>
              </a:rPr>
              <a:t>enefits</a:t>
            </a:r>
            <a:r>
              <a:rPr lang="en-US" sz="2800" b="1" dirty="0" smtClean="0">
                <a:solidFill>
                  <a:schemeClr val="accent6">
                    <a:lumMod val="50000"/>
                  </a:schemeClr>
                </a:solidFill>
                <a:effectLst>
                  <a:outerShdw blurRad="38100" dist="38100" dir="2700000" algn="tl">
                    <a:srgbClr val="000000">
                      <a:alpha val="43137"/>
                    </a:srgbClr>
                  </a:outerShdw>
                </a:effectLst>
              </a:rPr>
              <a:t> </a:t>
            </a:r>
            <a:endParaRPr lang="en-US" sz="2800" b="1" dirty="0">
              <a:solidFill>
                <a:schemeClr val="accent6">
                  <a:lumMod val="50000"/>
                </a:schemeClr>
              </a:solidFill>
              <a:effectLst>
                <a:outerShdw blurRad="38100" dist="38100" dir="2700000" algn="tl">
                  <a:srgbClr val="000000">
                    <a:alpha val="43137"/>
                  </a:srgbClr>
                </a:outerShdw>
              </a:effectLst>
            </a:endParaRPr>
          </a:p>
        </p:txBody>
      </p:sp>
      <p:pic>
        <p:nvPicPr>
          <p:cNvPr id="1126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25" b="100000" l="3829" r="96847"/>
                    </a14:imgEffect>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67200" y="2362200"/>
            <a:ext cx="4724400" cy="2937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898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7603" y="1447800"/>
            <a:ext cx="505298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a:t>
            </a: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you!</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334285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924800" cy="762000"/>
          </a:xfrm>
        </p:spPr>
        <p:txBody>
          <a:bodyPr/>
          <a:lstStyle/>
          <a:p>
            <a:pPr algn="ctr"/>
            <a:r>
              <a:rPr lang="en-US" sz="3600" b="1" dirty="0" smtClean="0">
                <a:effectLst>
                  <a:outerShdw blurRad="38100" dist="38100" dir="2700000" algn="tl">
                    <a:srgbClr val="000000">
                      <a:alpha val="43137"/>
                    </a:srgbClr>
                  </a:outerShdw>
                </a:effectLst>
              </a:rPr>
              <a:t>Hippocrates' diet</a:t>
            </a:r>
            <a:endParaRPr lang="en-US" sz="3600" b="1" dirty="0">
              <a:effectLst>
                <a:outerShdw blurRad="38100" dist="38100" dir="2700000" algn="tl">
                  <a:srgbClr val="000000">
                    <a:alpha val="43137"/>
                  </a:srgbClr>
                </a:outerShdw>
              </a:effectLst>
            </a:endParaRPr>
          </a:p>
        </p:txBody>
      </p:sp>
      <p:sp>
        <p:nvSpPr>
          <p:cNvPr id="6" name="Rectangle 5"/>
          <p:cNvSpPr/>
          <p:nvPr/>
        </p:nvSpPr>
        <p:spPr>
          <a:xfrm>
            <a:off x="457200" y="1447800"/>
            <a:ext cx="8001000" cy="2862322"/>
          </a:xfrm>
          <a:prstGeom prst="rect">
            <a:avLst/>
          </a:prstGeom>
        </p:spPr>
        <p:txBody>
          <a:bodyPr wrap="square">
            <a:spAutoFit/>
          </a:bodyPr>
          <a:lstStyle/>
          <a:p>
            <a:pPr marL="285750" lvl="0" indent="-285750">
              <a:buFont typeface="Arial" pitchFamily="34" charset="0"/>
              <a:buChar char="•"/>
            </a:pPr>
            <a:r>
              <a:rPr lang="en-US" dirty="0"/>
              <a:t>Hippocrates observed </a:t>
            </a:r>
            <a:r>
              <a:rPr lang="en-US" dirty="0" smtClean="0"/>
              <a:t>peoples’ personalities</a:t>
            </a:r>
            <a:r>
              <a:rPr lang="en-US" dirty="0"/>
              <a:t>, home environment, relationships, </a:t>
            </a:r>
            <a:r>
              <a:rPr lang="en-US" b="1" dirty="0"/>
              <a:t>diet</a:t>
            </a:r>
            <a:r>
              <a:rPr lang="en-US" dirty="0"/>
              <a:t>, b</a:t>
            </a:r>
            <a:r>
              <a:rPr lang="en-US" dirty="0" smtClean="0"/>
              <a:t>efore </a:t>
            </a:r>
            <a:r>
              <a:rPr lang="en-US" dirty="0"/>
              <a:t>diagnosing and treating them. He believed that it was impossible to understand illness without understanding the whole person</a:t>
            </a:r>
            <a:r>
              <a:rPr lang="en-US" dirty="0" smtClean="0"/>
              <a:t>.</a:t>
            </a:r>
          </a:p>
          <a:p>
            <a:pPr marL="285750" lvl="0" indent="-285750">
              <a:buFont typeface="Arial" pitchFamily="34" charset="0"/>
              <a:buChar char="•"/>
            </a:pPr>
            <a:r>
              <a:rPr lang="en-US" dirty="0"/>
              <a:t>Hippocrates said that “those who are naturally overweight are more possible to die quickly than those who are slim” and recognized that when </a:t>
            </a:r>
            <a:r>
              <a:rPr lang="en-US" b="1" dirty="0"/>
              <a:t>people ate mainly a fresh, plant-based diet, they developed fewer diseases</a:t>
            </a:r>
            <a:r>
              <a:rPr lang="en-US" dirty="0"/>
              <a:t>. His primary form of treatment was usually improving a patient’s diet.</a:t>
            </a:r>
          </a:p>
          <a:p>
            <a:pPr marL="285750" lvl="0" indent="-285750">
              <a:buFont typeface="Arial" pitchFamily="34" charset="0"/>
              <a:buChar char="•"/>
            </a:pPr>
            <a:endParaRPr lang="en-US" dirty="0"/>
          </a:p>
        </p:txBody>
      </p:sp>
      <p:pic>
        <p:nvPicPr>
          <p:cNvPr id="2050" name="Picture 2" descr="https://img.purch.com/w/660/aHR0cDovL3d3dy5saXZlc2NpZW5jZS5jb20vaW1hZ2VzL2kvMDAwLzA5OS83MTMvb3JpZ2luYWwvaGlwcG9jcmF0ZXMuanB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921" y="3564703"/>
            <a:ext cx="3200400" cy="2536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AutoShape 4" descr="Αποτέλεσμα εικόνας για green di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Αποτέλεσμα εικόνας για green die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89778" l="0" r="97778"/>
                    </a14:imgEffect>
                  </a14:imgLayer>
                </a14:imgProps>
              </a:ext>
              <a:ext uri="{28A0092B-C50C-407E-A947-70E740481C1C}">
                <a14:useLocalDpi xmlns:a14="http://schemas.microsoft.com/office/drawing/2010/main" val="0"/>
              </a:ext>
            </a:extLst>
          </a:blip>
          <a:srcRect/>
          <a:stretch>
            <a:fillRect/>
          </a:stretch>
        </p:blipFill>
        <p:spPr bwMode="auto">
          <a:xfrm>
            <a:off x="6223824" y="3899888"/>
            <a:ext cx="1865702" cy="1865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076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048000"/>
            <a:ext cx="8382000" cy="2954655"/>
          </a:xfrm>
          <a:prstGeom prst="rect">
            <a:avLst/>
          </a:prstGeom>
        </p:spPr>
        <p:txBody>
          <a:bodyPr wrap="square">
            <a:spAutoFit/>
          </a:bodyPr>
          <a:lstStyle/>
          <a:p>
            <a:pPr marL="285750" indent="-285750">
              <a:buFont typeface="Arial" pitchFamily="34" charset="0"/>
              <a:buChar char="•"/>
            </a:pPr>
            <a:r>
              <a:rPr lang="en-US" dirty="0" smtClean="0"/>
              <a:t>Hippocratic medicine was passive.</a:t>
            </a:r>
          </a:p>
          <a:p>
            <a:pPr marL="285750" indent="-285750">
              <a:buFont typeface="Arial" pitchFamily="34" charset="0"/>
              <a:buChar char="•"/>
            </a:pPr>
            <a:r>
              <a:rPr lang="en-US" dirty="0" smtClean="0"/>
              <a:t> he was based on "the healing power of </a:t>
            </a:r>
            <a:r>
              <a:rPr lang="en-US" sz="2400" b="1" dirty="0" smtClean="0">
                <a:effectLst>
                  <a:outerShdw blurRad="38100" dist="38100" dir="2700000" algn="tl">
                    <a:srgbClr val="000000">
                      <a:alpha val="43137"/>
                    </a:srgbClr>
                  </a:outerShdw>
                </a:effectLst>
              </a:rPr>
              <a:t>nature</a:t>
            </a:r>
            <a:r>
              <a:rPr lang="en-US" dirty="0" smtClean="0"/>
              <a:t>“</a:t>
            </a:r>
          </a:p>
          <a:p>
            <a:pPr marL="285750" indent="-285750">
              <a:buFont typeface="Arial" pitchFamily="34" charset="0"/>
              <a:buChar char="•"/>
            </a:pPr>
            <a:r>
              <a:rPr lang="en-US" dirty="0"/>
              <a:t>T</a:t>
            </a:r>
            <a:r>
              <a:rPr lang="en-US" dirty="0" smtClean="0"/>
              <a:t>he body has the power to re-balance the four </a:t>
            </a:r>
            <a:r>
              <a:rPr lang="en-US" dirty="0" err="1" smtClean="0"/>
              <a:t>humours</a:t>
            </a:r>
            <a:r>
              <a:rPr lang="en-US" dirty="0" smtClean="0"/>
              <a:t> and heal itself (</a:t>
            </a:r>
            <a:r>
              <a:rPr lang="en-US" dirty="0" err="1" smtClean="0"/>
              <a:t>physis</a:t>
            </a:r>
            <a:r>
              <a:rPr lang="en-US" dirty="0" smtClean="0"/>
              <a:t>).</a:t>
            </a:r>
          </a:p>
          <a:p>
            <a:pPr marL="285750" indent="-285750">
              <a:buFont typeface="Arial" pitchFamily="34" charset="0"/>
              <a:buChar char="•"/>
            </a:pPr>
            <a:r>
              <a:rPr lang="en-US" dirty="0"/>
              <a:t>Hippocrates said: </a:t>
            </a:r>
            <a:r>
              <a:rPr lang="en-US" b="1" dirty="0"/>
              <a:t>y</a:t>
            </a:r>
            <a:r>
              <a:rPr lang="en-US" b="1" dirty="0">
                <a:effectLst>
                  <a:outerShdw blurRad="38100" dist="38100" dir="2700000" algn="tl">
                    <a:srgbClr val="000000">
                      <a:alpha val="43137"/>
                    </a:srgbClr>
                  </a:outerShdw>
                </a:effectLst>
              </a:rPr>
              <a:t>our food is your medicine</a:t>
            </a:r>
            <a:r>
              <a:rPr lang="en-US" dirty="0"/>
              <a:t>, </a:t>
            </a:r>
            <a:r>
              <a:rPr lang="en-US" dirty="0" smtClean="0"/>
              <a:t>and  </a:t>
            </a:r>
            <a:r>
              <a:rPr lang="en-US" dirty="0"/>
              <a:t>to eat when you are sick, is to feed your sickness</a:t>
            </a:r>
            <a:r>
              <a:rPr lang="en-US" dirty="0" smtClean="0"/>
              <a:t>’’.</a:t>
            </a:r>
          </a:p>
          <a:p>
            <a:pPr marL="285750" indent="-285750">
              <a:buFont typeface="Arial" pitchFamily="34" charset="0"/>
              <a:buChar char="•"/>
            </a:pPr>
            <a:r>
              <a:rPr lang="en-US" dirty="0" smtClean="0"/>
              <a:t>For example, </a:t>
            </a:r>
            <a:r>
              <a:rPr lang="en-US" b="1" dirty="0" smtClean="0"/>
              <a:t>only clean water or wine </a:t>
            </a:r>
            <a:r>
              <a:rPr lang="en-US" dirty="0" smtClean="0"/>
              <a:t>were ever used on wounds, and  soothing balms from herbs.</a:t>
            </a:r>
          </a:p>
          <a:p>
            <a:pPr marL="285750" indent="-285750">
              <a:buFont typeface="Arial" pitchFamily="34" charset="0"/>
              <a:buChar char="•"/>
            </a:pPr>
            <a:r>
              <a:rPr lang="en-US" dirty="0"/>
              <a:t> he believed in Fasting</a:t>
            </a:r>
          </a:p>
          <a:p>
            <a:pPr marL="285750" indent="-285750">
              <a:buFont typeface="Arial" pitchFamily="34" charset="0"/>
              <a:buChar char="•"/>
            </a:pPr>
            <a:r>
              <a:rPr lang="en-US" dirty="0"/>
              <a:t>He used </a:t>
            </a:r>
            <a:r>
              <a:rPr lang="en-US" dirty="0" smtClean="0"/>
              <a:t>a </a:t>
            </a:r>
            <a:r>
              <a:rPr lang="en-US" dirty="0"/>
              <a:t>mix of honey and </a:t>
            </a:r>
            <a:r>
              <a:rPr lang="en-US" dirty="0" smtClean="0"/>
              <a:t>vinegar for </a:t>
            </a:r>
            <a:r>
              <a:rPr lang="en-US" dirty="0"/>
              <a:t>cleaning the body and for illnesses </a:t>
            </a:r>
            <a:r>
              <a:rPr lang="en-US" dirty="0" smtClean="0"/>
              <a:t>.</a:t>
            </a:r>
            <a:endParaRPr lang="en-US" dirty="0"/>
          </a:p>
        </p:txBody>
      </p:sp>
      <p:sp>
        <p:nvSpPr>
          <p:cNvPr id="6" name="AutoShape 2" descr="Αποτέλεσμα εικόνας για hippocrates di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60338"/>
            <a:ext cx="2813296" cy="281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369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81000" y="1070882"/>
            <a:ext cx="7772400" cy="860425"/>
          </a:xfrm>
        </p:spPr>
        <p:txBody>
          <a:bodyPr/>
          <a:lstStyle/>
          <a:p>
            <a:r>
              <a:rPr lang="en-US" sz="3600" b="1" dirty="0" smtClean="0">
                <a:effectLst>
                  <a:outerShdw blurRad="38100" dist="38100" dir="2700000" algn="tl">
                    <a:srgbClr val="000000">
                      <a:alpha val="43137"/>
                    </a:srgbClr>
                  </a:outerShdw>
                </a:effectLst>
              </a:rPr>
              <a:t>Monastic</a:t>
            </a:r>
            <a:r>
              <a:rPr lang="en-US" sz="3600" dirty="0" smtClean="0"/>
              <a:t> </a:t>
            </a:r>
            <a:r>
              <a:rPr lang="en-US" dirty="0" smtClean="0"/>
              <a:t> </a:t>
            </a:r>
            <a:r>
              <a:rPr lang="en-US" sz="3600" b="1" dirty="0">
                <a:effectLst>
                  <a:outerShdw blurRad="38100" dist="38100" dir="2700000" algn="tl">
                    <a:srgbClr val="000000">
                      <a:alpha val="43137"/>
                    </a:srgbClr>
                  </a:outerShdw>
                </a:effectLst>
              </a:rPr>
              <a:t>diet</a:t>
            </a:r>
          </a:p>
        </p:txBody>
      </p:sp>
      <p:sp>
        <p:nvSpPr>
          <p:cNvPr id="3" name="Subtitle 2"/>
          <p:cNvSpPr>
            <a:spLocks noGrp="1"/>
          </p:cNvSpPr>
          <p:nvPr>
            <p:ph type="subTitle" idx="4294967295"/>
          </p:nvPr>
        </p:nvSpPr>
        <p:spPr>
          <a:xfrm>
            <a:off x="381000" y="2667000"/>
            <a:ext cx="8382000" cy="3581400"/>
          </a:xfrm>
        </p:spPr>
        <p:txBody>
          <a:bodyPr>
            <a:normAutofit lnSpcReduction="10000"/>
          </a:bodyPr>
          <a:lstStyle/>
          <a:p>
            <a:pPr marL="285750" indent="-285750">
              <a:buFont typeface="Arial" pitchFamily="34" charset="0"/>
              <a:buChar char="•"/>
            </a:pPr>
            <a:r>
              <a:rPr lang="en-US" sz="2400" dirty="0" smtClean="0">
                <a:solidFill>
                  <a:schemeClr val="tx1"/>
                </a:solidFill>
              </a:rPr>
              <a:t>The traditional diet of the monks in Greece is based on the </a:t>
            </a:r>
            <a:r>
              <a:rPr lang="el-GR" sz="2400" dirty="0" smtClean="0">
                <a:solidFill>
                  <a:schemeClr val="tx1"/>
                </a:solidFill>
              </a:rPr>
              <a:t> </a:t>
            </a:r>
            <a:r>
              <a:rPr lang="en-US" sz="2400" dirty="0"/>
              <a:t>The </a:t>
            </a:r>
            <a:r>
              <a:rPr lang="en-US" sz="2400" dirty="0" smtClean="0"/>
              <a:t>Cuisine </a:t>
            </a:r>
            <a:r>
              <a:rPr lang="en-US" sz="2400" dirty="0"/>
              <a:t>of Mount </a:t>
            </a:r>
            <a:r>
              <a:rPr lang="en-US" sz="2400" dirty="0" smtClean="0"/>
              <a:t>Athos and is </a:t>
            </a:r>
            <a:r>
              <a:rPr lang="en-US" sz="2400" dirty="0" smtClean="0">
                <a:solidFill>
                  <a:schemeClr val="tx1"/>
                </a:solidFill>
              </a:rPr>
              <a:t>rich in vitamins (A, C, E), folic acid, antioxidants and fiber. On the contrary, it is “poor” in saturated animal fats. Legumes are the “meat” of fasting (rich in complex carbohydrates, vegetable proteins with low fat). </a:t>
            </a:r>
          </a:p>
          <a:p>
            <a:pPr marL="285750" indent="-285750" algn="l">
              <a:buFont typeface="Arial" pitchFamily="34" charset="0"/>
              <a:buChar char="•"/>
            </a:pPr>
            <a:r>
              <a:rPr lang="en-US" sz="2400" dirty="0" smtClean="0">
                <a:solidFill>
                  <a:schemeClr val="tx1"/>
                </a:solidFill>
              </a:rPr>
              <a:t>Bread </a:t>
            </a:r>
            <a:r>
              <a:rPr lang="en-US" sz="2400" dirty="0">
                <a:solidFill>
                  <a:schemeClr val="tx1"/>
                </a:solidFill>
              </a:rPr>
              <a:t>is made of wheat flour of whole grain.</a:t>
            </a:r>
          </a:p>
          <a:p>
            <a:pPr marL="285750" indent="-285750" algn="l">
              <a:buFont typeface="Arial" pitchFamily="34" charset="0"/>
              <a:buChar char="•"/>
            </a:pPr>
            <a:r>
              <a:rPr lang="en-US" sz="2400" dirty="0" smtClean="0">
                <a:solidFill>
                  <a:schemeClr val="tx1"/>
                </a:solidFill>
              </a:rPr>
              <a:t>Their </a:t>
            </a:r>
            <a:r>
              <a:rPr lang="en-US" sz="2400" dirty="0">
                <a:solidFill>
                  <a:schemeClr val="tx1"/>
                </a:solidFill>
              </a:rPr>
              <a:t>diet also includes </a:t>
            </a:r>
            <a:r>
              <a:rPr lang="en-US" sz="2400" dirty="0" smtClean="0">
                <a:solidFill>
                  <a:schemeClr val="tx1"/>
                </a:solidFill>
              </a:rPr>
              <a:t>fish</a:t>
            </a:r>
            <a:r>
              <a:rPr lang="en-US" sz="2400" dirty="0">
                <a:solidFill>
                  <a:schemeClr val="tx1"/>
                </a:solidFill>
              </a:rPr>
              <a:t>, fresh </a:t>
            </a:r>
            <a:r>
              <a:rPr lang="en-US" sz="2400" dirty="0" smtClean="0">
                <a:solidFill>
                  <a:schemeClr val="tx1"/>
                </a:solidFill>
              </a:rPr>
              <a:t>fruit</a:t>
            </a:r>
            <a:r>
              <a:rPr lang="en-US" sz="2400" dirty="0">
                <a:solidFill>
                  <a:schemeClr val="tx1"/>
                </a:solidFill>
              </a:rPr>
              <a:t>, </a:t>
            </a:r>
            <a:r>
              <a:rPr lang="en-US" sz="2400" dirty="0" smtClean="0">
                <a:solidFill>
                  <a:schemeClr val="tx1"/>
                </a:solidFill>
              </a:rPr>
              <a:t>honey, fasting </a:t>
            </a:r>
            <a:r>
              <a:rPr lang="en-US" sz="2400" dirty="0">
                <a:solidFill>
                  <a:schemeClr val="tx1"/>
                </a:solidFill>
              </a:rPr>
              <a:t>sweets</a:t>
            </a:r>
            <a:r>
              <a:rPr lang="en-US" sz="2400" dirty="0" smtClean="0">
                <a:solidFill>
                  <a:schemeClr val="tx1"/>
                </a:solidFill>
              </a:rPr>
              <a:t>, and </a:t>
            </a:r>
            <a:r>
              <a:rPr lang="en-US" sz="2400" dirty="0">
                <a:solidFill>
                  <a:schemeClr val="tx1"/>
                </a:solidFill>
              </a:rPr>
              <a:t>sweets with </a:t>
            </a:r>
            <a:r>
              <a:rPr lang="en-US" sz="2400" dirty="0" smtClean="0">
                <a:solidFill>
                  <a:schemeClr val="tx1"/>
                </a:solidFill>
              </a:rPr>
              <a:t>milk, </a:t>
            </a:r>
            <a:r>
              <a:rPr lang="en-US" sz="2400" dirty="0">
                <a:solidFill>
                  <a:schemeClr val="tx1"/>
                </a:solidFill>
              </a:rPr>
              <a:t>butter and </a:t>
            </a:r>
            <a:r>
              <a:rPr lang="en-US" sz="2400" dirty="0" smtClean="0">
                <a:solidFill>
                  <a:schemeClr val="tx1"/>
                </a:solidFill>
              </a:rPr>
              <a:t>eggs. Their </a:t>
            </a:r>
            <a:r>
              <a:rPr lang="en-US" sz="2400" dirty="0">
                <a:solidFill>
                  <a:schemeClr val="tx1"/>
                </a:solidFill>
              </a:rPr>
              <a:t>common sweet is halva with sesame and sugar</a:t>
            </a:r>
            <a:r>
              <a:rPr lang="en-US" sz="2400" dirty="0" smtClean="0">
                <a:solidFill>
                  <a:schemeClr val="tx1"/>
                </a:solidFill>
              </a:rPr>
              <a:t>.</a:t>
            </a:r>
            <a:endParaRPr lang="en-US" sz="2400"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58120"/>
            <a:ext cx="2419350" cy="18859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5804"/>
          <a:stretch/>
        </p:blipFill>
        <p:spPr bwMode="auto">
          <a:xfrm>
            <a:off x="6073462" y="577438"/>
            <a:ext cx="2833956" cy="18940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9829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786" y="685800"/>
            <a:ext cx="3953814" cy="4832092"/>
          </a:xfrm>
          <a:prstGeom prst="rect">
            <a:avLst/>
          </a:prstGeom>
        </p:spPr>
        <p:txBody>
          <a:bodyPr wrap="square">
            <a:spAutoFit/>
          </a:bodyPr>
          <a:lstStyle/>
          <a:p>
            <a:r>
              <a:rPr lang="en-US" sz="2800" dirty="0" smtClean="0"/>
              <a:t>The </a:t>
            </a:r>
            <a:r>
              <a:rPr lang="en-US" sz="2800" b="1" dirty="0" smtClean="0">
                <a:effectLst>
                  <a:outerShdw blurRad="38100" dist="38100" dir="2700000" algn="tl">
                    <a:srgbClr val="000000">
                      <a:alpha val="43137"/>
                    </a:srgbClr>
                  </a:outerShdw>
                </a:effectLst>
              </a:rPr>
              <a:t>benefits</a:t>
            </a:r>
            <a:r>
              <a:rPr lang="en-US" sz="2800" dirty="0" smtClean="0">
                <a:effectLst>
                  <a:outerShdw blurRad="38100" dist="38100" dir="2700000" algn="tl">
                    <a:srgbClr val="000000">
                      <a:alpha val="43137"/>
                    </a:srgbClr>
                  </a:outerShdw>
                </a:effectLst>
              </a:rPr>
              <a:t> </a:t>
            </a:r>
            <a:r>
              <a:rPr lang="en-US" sz="2800" dirty="0" smtClean="0"/>
              <a:t>of the monastic diet: </a:t>
            </a:r>
          </a:p>
          <a:p>
            <a:endParaRPr lang="en-US" dirty="0" smtClean="0"/>
          </a:p>
          <a:p>
            <a:pPr marL="285750" indent="-285750">
              <a:buFont typeface="Arial" pitchFamily="34" charset="0"/>
              <a:buChar char="•"/>
            </a:pPr>
            <a:r>
              <a:rPr lang="en-US" dirty="0" smtClean="0"/>
              <a:t>Reduces cholesterol and triglyceride levels in the blood.</a:t>
            </a:r>
          </a:p>
          <a:p>
            <a:pPr marL="285750" indent="-285750">
              <a:buFont typeface="Arial" pitchFamily="34" charset="0"/>
              <a:buChar char="•"/>
            </a:pPr>
            <a:r>
              <a:rPr lang="en-US" dirty="0" smtClean="0"/>
              <a:t>Regulate blood sugar and blood pressure.</a:t>
            </a:r>
          </a:p>
          <a:p>
            <a:pPr marL="285750" indent="-285750">
              <a:buFont typeface="Arial" pitchFamily="34" charset="0"/>
              <a:buChar char="•"/>
            </a:pPr>
            <a:r>
              <a:rPr lang="en-US" dirty="0" smtClean="0"/>
              <a:t>Protects against osteoporosis and various types of cancer.</a:t>
            </a:r>
          </a:p>
          <a:p>
            <a:pPr marL="285750" indent="-285750">
              <a:buFont typeface="Arial" pitchFamily="34" charset="0"/>
              <a:buChar char="•"/>
            </a:pPr>
            <a:r>
              <a:rPr lang="en-US" dirty="0" smtClean="0"/>
              <a:t>Anti-aging properties.</a:t>
            </a:r>
          </a:p>
          <a:p>
            <a:pPr marL="285750" indent="-285750">
              <a:buFont typeface="Arial" pitchFamily="34" charset="0"/>
              <a:buChar char="•"/>
            </a:pPr>
            <a:r>
              <a:rPr lang="en-US" dirty="0" smtClean="0"/>
              <a:t>Promotes better bowel function.</a:t>
            </a:r>
          </a:p>
          <a:p>
            <a:pPr marL="285750" indent="-285750">
              <a:buFont typeface="Arial" pitchFamily="34" charset="0"/>
              <a:buChar char="•"/>
            </a:pPr>
            <a:r>
              <a:rPr lang="en-US" dirty="0" smtClean="0"/>
              <a:t>Long life.</a:t>
            </a:r>
          </a:p>
          <a:p>
            <a:pPr marL="285750" indent="-285750">
              <a:buFont typeface="Arial" pitchFamily="34" charset="0"/>
              <a:buChar char="•"/>
            </a:pPr>
            <a:r>
              <a:rPr lang="en-US" dirty="0" smtClean="0"/>
              <a:t>Good physical condition</a:t>
            </a:r>
          </a:p>
          <a:p>
            <a:pPr marL="285750" indent="-285750">
              <a:buFont typeface="Arial" pitchFamily="34" charset="0"/>
              <a:buChar char="•"/>
            </a:pPr>
            <a:r>
              <a:rPr lang="en-US" dirty="0" smtClean="0"/>
              <a:t>Balanced psychosomatic condition, well-being</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709411"/>
            <a:ext cx="3247353" cy="500558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584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64901"/>
            <a:ext cx="5562600" cy="830997"/>
          </a:xfrm>
          <a:prstGeom prst="rect">
            <a:avLst/>
          </a:prstGeom>
        </p:spPr>
        <p:txBody>
          <a:bodyPr wrap="square">
            <a:spAutoFit/>
          </a:bodyPr>
          <a:lstStyle/>
          <a:p>
            <a:pPr algn="ctr"/>
            <a:r>
              <a:rPr lang="en-US" sz="4800" dirty="0" smtClean="0"/>
              <a:t> </a:t>
            </a:r>
            <a:r>
              <a:rPr lang="en-US" sz="3600" b="1" dirty="0">
                <a:solidFill>
                  <a:schemeClr val="accent3">
                    <a:shade val="75000"/>
                  </a:schemeClr>
                </a:solidFill>
                <a:effectLst>
                  <a:outerShdw blurRad="38100" dist="38100" dir="2700000" algn="tl">
                    <a:srgbClr val="000000">
                      <a:alpha val="43137"/>
                    </a:srgbClr>
                  </a:outerShdw>
                </a:effectLst>
                <a:latin typeface="+mj-lt"/>
                <a:ea typeface="+mj-ea"/>
                <a:cs typeface="+mj-cs"/>
              </a:rPr>
              <a:t>Mediterranean diet</a:t>
            </a:r>
          </a:p>
        </p:txBody>
      </p:sp>
      <p:sp>
        <p:nvSpPr>
          <p:cNvPr id="3" name="Rectangle 2"/>
          <p:cNvSpPr/>
          <p:nvPr/>
        </p:nvSpPr>
        <p:spPr>
          <a:xfrm>
            <a:off x="381000" y="2038350"/>
            <a:ext cx="8382000" cy="4247317"/>
          </a:xfrm>
          <a:prstGeom prst="rect">
            <a:avLst/>
          </a:prstGeom>
        </p:spPr>
        <p:txBody>
          <a:bodyPr wrap="square">
            <a:spAutoFit/>
          </a:bodyPr>
          <a:lstStyle/>
          <a:p>
            <a:pPr marL="285750" indent="-285750">
              <a:buFont typeface="Arial" pitchFamily="34" charset="0"/>
              <a:buChar char="•"/>
            </a:pPr>
            <a:r>
              <a:rPr lang="en-US" dirty="0"/>
              <a:t>A</a:t>
            </a:r>
            <a:r>
              <a:rPr lang="en-US" dirty="0" smtClean="0"/>
              <a:t> diet inspired by the eating habits of Greece, Southern Italy, and Spain in the 1940s and 1950s.</a:t>
            </a:r>
          </a:p>
          <a:p>
            <a:pPr marL="285750" indent="-285750">
              <a:buFont typeface="Arial" pitchFamily="34" charset="0"/>
              <a:buChar char="•"/>
            </a:pPr>
            <a:r>
              <a:rPr lang="en-US" dirty="0" smtClean="0"/>
              <a:t>Basics</a:t>
            </a:r>
            <a:r>
              <a:rPr lang="el-GR" dirty="0" smtClean="0"/>
              <a:t>: </a:t>
            </a:r>
            <a:r>
              <a:rPr lang="en-US" dirty="0" smtClean="0"/>
              <a:t>olive oil, legumes, whole cereals, fruits, and vegetables, fish, dairy products (mostly as cheese and yogurt), wine.</a:t>
            </a:r>
          </a:p>
          <a:p>
            <a:pPr marL="285750" indent="-285750">
              <a:buFont typeface="Arial" pitchFamily="34" charset="0"/>
              <a:buChar char="•"/>
            </a:pPr>
            <a:r>
              <a:rPr lang="en-US" dirty="0"/>
              <a:t>T</a:t>
            </a:r>
            <a:r>
              <a:rPr lang="en-US" dirty="0" smtClean="0"/>
              <a:t>he Mediterranean diet lowers the risk of heart disease and early death, with olive oil lowering all-cause death and the risk of cancer, heart disease, and several chronic diseases.</a:t>
            </a:r>
          </a:p>
          <a:p>
            <a:pPr marL="285750" indent="-285750">
              <a:buFont typeface="Arial" pitchFamily="34" charset="0"/>
              <a:buChar char="•"/>
            </a:pPr>
            <a:r>
              <a:rPr lang="en-US" dirty="0" smtClean="0"/>
              <a:t>It relies on the Pyramid of Food.</a:t>
            </a:r>
          </a:p>
          <a:p>
            <a:pPr marL="285750" indent="-285750">
              <a:buFont typeface="Arial" pitchFamily="34" charset="0"/>
              <a:buChar char="•"/>
            </a:pPr>
            <a:r>
              <a:rPr lang="en-US" dirty="0"/>
              <a:t>UNESCO included the Mediterranean diet of Italy, Spain, Portugal, Morocco, Greece, Cyprus, and Croatia to the Representative List of the World  Intangible Cultural Heritage.</a:t>
            </a:r>
          </a:p>
          <a:p>
            <a:pPr marL="285750" indent="-285750">
              <a:buFont typeface="Arial" pitchFamily="34" charset="0"/>
              <a:buChar char="•"/>
            </a:pPr>
            <a:r>
              <a:rPr lang="en-US" dirty="0"/>
              <a:t>"The Mediterranean diet involves a set of skills, knowledge, rituals, symbols and traditions for crops, harvesting, fishing, animal husbandry, conservation, processing, cooking, and particularly the consumption of food."</a:t>
            </a:r>
          </a:p>
          <a:p>
            <a:pPr marL="285750" indent="-285750">
              <a:buFont typeface="Arial" pitchFamily="34" charset="0"/>
              <a:buChar char="•"/>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04800"/>
            <a:ext cx="2628900" cy="17335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5796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924800" cy="731838"/>
          </a:xfrm>
        </p:spPr>
        <p:txBody>
          <a:bodyPr/>
          <a:lstStyle/>
          <a:p>
            <a:pPr algn="ctr"/>
            <a:r>
              <a:rPr lang="en-US" sz="3600" b="1" dirty="0">
                <a:effectLst>
                  <a:outerShdw blurRad="38100" dist="38100" dir="2700000" algn="tl">
                    <a:srgbClr val="000000">
                      <a:alpha val="43137"/>
                    </a:srgbClr>
                  </a:outerShdw>
                </a:effectLst>
              </a:rPr>
              <a:t>Cretan</a:t>
            </a:r>
            <a:r>
              <a:rPr lang="en-US" sz="3600" dirty="0" smtClean="0"/>
              <a:t> </a:t>
            </a:r>
            <a:r>
              <a:rPr lang="en-US" sz="3600" b="1" dirty="0">
                <a:effectLst>
                  <a:outerShdw blurRad="38100" dist="38100" dir="2700000" algn="tl">
                    <a:srgbClr val="000000">
                      <a:alpha val="43137"/>
                    </a:srgbClr>
                  </a:outerShdw>
                </a:effectLst>
              </a:rPr>
              <a:t>diet</a:t>
            </a:r>
          </a:p>
        </p:txBody>
      </p:sp>
      <p:sp>
        <p:nvSpPr>
          <p:cNvPr id="3" name="Rectangle 2"/>
          <p:cNvSpPr/>
          <p:nvPr/>
        </p:nvSpPr>
        <p:spPr>
          <a:xfrm>
            <a:off x="228600" y="2206187"/>
            <a:ext cx="8534400" cy="3139321"/>
          </a:xfrm>
          <a:prstGeom prst="rect">
            <a:avLst/>
          </a:prstGeom>
        </p:spPr>
        <p:txBody>
          <a:bodyPr wrap="square">
            <a:spAutoFit/>
          </a:bodyPr>
          <a:lstStyle/>
          <a:p>
            <a:endParaRPr lang="en-US" dirty="0" smtClean="0"/>
          </a:p>
          <a:p>
            <a:pPr marL="285750" indent="-285750">
              <a:buFont typeface="Arial" pitchFamily="34" charset="0"/>
              <a:buChar char="•"/>
            </a:pPr>
            <a:r>
              <a:rPr lang="en-US" dirty="0" smtClean="0"/>
              <a:t>The Cretan diet is known today all over the world, according to a study </a:t>
            </a:r>
            <a:r>
              <a:rPr lang="en-US" dirty="0"/>
              <a:t>of </a:t>
            </a:r>
            <a:r>
              <a:rPr lang="en-US" dirty="0" smtClean="0"/>
              <a:t> </a:t>
            </a:r>
            <a:r>
              <a:rPr lang="en-US" dirty="0"/>
              <a:t>the Rockefeller Foundation, </a:t>
            </a:r>
            <a:r>
              <a:rPr lang="en-US" dirty="0" smtClean="0"/>
              <a:t>shortly </a:t>
            </a:r>
            <a:r>
              <a:rPr lang="en-US" dirty="0"/>
              <a:t>after World War II. </a:t>
            </a:r>
            <a:endParaRPr lang="en-US" dirty="0" smtClean="0"/>
          </a:p>
          <a:p>
            <a:pPr marL="285750" indent="-285750">
              <a:buFont typeface="Arial" pitchFamily="34" charset="0"/>
              <a:buChar char="•"/>
            </a:pPr>
            <a:r>
              <a:rPr lang="en-US" dirty="0"/>
              <a:t>Specialists studied population groups (from 40 to 60 years old) from two Greek regions: Crete and Corfu. And  from six other countries: Yugoslavia, Italy, Holland, Finland, Japan and the United States. 30 years later  all (or almost all) of the participants from the other groups had died. In Crete, more than half were still </a:t>
            </a:r>
            <a:r>
              <a:rPr lang="en-US" dirty="0" smtClean="0"/>
              <a:t>alive.</a:t>
            </a:r>
          </a:p>
          <a:p>
            <a:pPr marL="285750" indent="-285750">
              <a:buFont typeface="Arial" pitchFamily="34" charset="0"/>
              <a:buChar char="•"/>
            </a:pPr>
            <a:r>
              <a:rPr lang="en-US" dirty="0" smtClean="0"/>
              <a:t>Cretan cuisine only began to be talked about seriously in the early 1990s.</a:t>
            </a:r>
          </a:p>
          <a:p>
            <a:endParaRPr lang="en-US" dirty="0" smtClean="0"/>
          </a:p>
          <a:p>
            <a:pPr marL="285750" indent="-285750">
              <a:buFont typeface="Arial" pitchFamily="34" charset="0"/>
              <a:buChar char="•"/>
            </a:pPr>
            <a:endParaRPr lang="en-US" dirty="0"/>
          </a:p>
        </p:txBody>
      </p:sp>
    </p:spTree>
    <p:extLst>
      <p:ext uri="{BB962C8B-B14F-4D97-AF65-F5344CB8AC3E}">
        <p14:creationId xmlns:p14="http://schemas.microsoft.com/office/powerpoint/2010/main" val="2574107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7541" y="1209020"/>
            <a:ext cx="8229600" cy="2862322"/>
          </a:xfrm>
          <a:prstGeom prst="rect">
            <a:avLst/>
          </a:prstGeom>
        </p:spPr>
        <p:txBody>
          <a:bodyPr wrap="square">
            <a:spAutoFit/>
          </a:bodyPr>
          <a:lstStyle/>
          <a:p>
            <a:pPr marL="285750" indent="-285750">
              <a:buFont typeface="Arial" pitchFamily="34" charset="0"/>
              <a:buChar char="•"/>
            </a:pPr>
            <a:r>
              <a:rPr lang="en-US" dirty="0"/>
              <a:t>It offers great benefit to human health. It is associated with agricultural life.</a:t>
            </a:r>
          </a:p>
          <a:p>
            <a:pPr marL="285750" indent="-285750">
              <a:buFont typeface="Arial" pitchFamily="34" charset="0"/>
              <a:buChar char="•"/>
            </a:pPr>
            <a:r>
              <a:rPr lang="en-US" dirty="0"/>
              <a:t> the island’s local population were poor farmers, but they lived happily in a beautiful natural environment; they worked their fields, enjoyed the most delicious fruit, and one or two small glasses of wine with every meal.</a:t>
            </a:r>
          </a:p>
          <a:p>
            <a:pPr marL="285750" indent="-285750">
              <a:buFont typeface="Arial" pitchFamily="34" charset="0"/>
              <a:buChar char="•"/>
            </a:pPr>
            <a:r>
              <a:rPr lang="en-US" dirty="0"/>
              <a:t>The island’s people had to rely on their land for almost all of their food products, and their food was  not plenty – yet they had everything. They were the healthiest of all the population groups in the study. Heart diseases were almost unknown as well as  cancer.</a:t>
            </a:r>
          </a:p>
          <a:p>
            <a:pPr marL="285750" indent="-285750">
              <a:buFont typeface="Arial" pitchFamily="34" charset="0"/>
              <a:buChar char="•"/>
            </a:pPr>
            <a:r>
              <a:rPr lang="en-US" dirty="0"/>
              <a:t>Basics: Greens and vegetables, a lot of pulses and very little meat (only every Sunday and on major holidays).</a:t>
            </a:r>
          </a:p>
        </p:txBody>
      </p:sp>
      <p:sp>
        <p:nvSpPr>
          <p:cNvPr id="5" name="Rectangle 4"/>
          <p:cNvSpPr/>
          <p:nvPr/>
        </p:nvSpPr>
        <p:spPr>
          <a:xfrm>
            <a:off x="1219200" y="685800"/>
            <a:ext cx="1802096" cy="523220"/>
          </a:xfrm>
          <a:prstGeom prst="rect">
            <a:avLst/>
          </a:prstGeom>
        </p:spPr>
        <p:txBody>
          <a:bodyPr wrap="none">
            <a:spAutoFit/>
          </a:bodyPr>
          <a:lstStyle/>
          <a:p>
            <a:r>
              <a:rPr lang="en-US" sz="2800" b="1" dirty="0">
                <a:effectLst>
                  <a:outerShdw blurRad="38100" dist="38100" dir="2700000" algn="tl">
                    <a:srgbClr val="000000">
                      <a:alpha val="43137"/>
                    </a:srgbClr>
                  </a:outerShdw>
                </a:effectLst>
              </a:rPr>
              <a:t>B</a:t>
            </a:r>
            <a:r>
              <a:rPr lang="en-US" sz="2800" b="1" dirty="0" smtClean="0">
                <a:effectLst>
                  <a:outerShdw blurRad="38100" dist="38100" dir="2700000" algn="tl">
                    <a:srgbClr val="000000">
                      <a:alpha val="43137"/>
                    </a:srgbClr>
                  </a:outerShdw>
                </a:effectLst>
              </a:rPr>
              <a:t>enefits </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6821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438400"/>
            <a:ext cx="8534400" cy="4247317"/>
          </a:xfrm>
          <a:prstGeom prst="rect">
            <a:avLst/>
          </a:prstGeom>
        </p:spPr>
        <p:txBody>
          <a:bodyPr wrap="square">
            <a:spAutoFit/>
          </a:bodyPr>
          <a:lstStyle/>
          <a:p>
            <a:pPr marL="285750" indent="-285750">
              <a:buFont typeface="Arial" pitchFamily="34" charset="0"/>
              <a:buChar char="•"/>
            </a:pPr>
            <a:r>
              <a:rPr lang="en-US" dirty="0" smtClean="0"/>
              <a:t>In ancient Greece people </a:t>
            </a:r>
            <a:r>
              <a:rPr lang="en-US" dirty="0"/>
              <a:t>used to eat meat and seafood. They raised sheep, goats , pigs and cattle. </a:t>
            </a:r>
            <a:r>
              <a:rPr lang="en-US" dirty="0" smtClean="0"/>
              <a:t>The black </a:t>
            </a:r>
            <a:r>
              <a:rPr lang="en-US" dirty="0"/>
              <a:t>pig </a:t>
            </a:r>
            <a:r>
              <a:rPr lang="en-US" dirty="0" smtClean="0"/>
              <a:t>of ancient Greece </a:t>
            </a:r>
            <a:r>
              <a:rPr lang="en-US" dirty="0"/>
              <a:t>was transported to Spain </a:t>
            </a:r>
            <a:r>
              <a:rPr lang="en-US" dirty="0" smtClean="0"/>
              <a:t>as </a:t>
            </a:r>
            <a:r>
              <a:rPr lang="en-US" dirty="0"/>
              <a:t>the same </a:t>
            </a:r>
            <a:r>
              <a:rPr lang="en-US" dirty="0" smtClean="0"/>
              <a:t>species and was the base for the “</a:t>
            </a:r>
            <a:r>
              <a:rPr lang="en-US" dirty="0" err="1" smtClean="0"/>
              <a:t>jamon</a:t>
            </a:r>
            <a:r>
              <a:rPr lang="en-US" dirty="0" smtClean="0"/>
              <a:t> </a:t>
            </a:r>
            <a:r>
              <a:rPr lang="en-US" dirty="0" err="1"/>
              <a:t>iberico</a:t>
            </a:r>
            <a:r>
              <a:rPr lang="en-US" dirty="0"/>
              <a:t> “ . </a:t>
            </a:r>
            <a:endParaRPr lang="en-US" dirty="0" smtClean="0"/>
          </a:p>
          <a:p>
            <a:pPr marL="285750" indent="-285750">
              <a:buFont typeface="Arial" pitchFamily="34" charset="0"/>
              <a:buChar char="•"/>
            </a:pPr>
            <a:r>
              <a:rPr lang="en-US" dirty="0" smtClean="0"/>
              <a:t>They </a:t>
            </a:r>
            <a:r>
              <a:rPr lang="en-US" dirty="0"/>
              <a:t>hunted </a:t>
            </a:r>
            <a:r>
              <a:rPr lang="en-US" dirty="0" smtClean="0"/>
              <a:t>wild </a:t>
            </a:r>
            <a:r>
              <a:rPr lang="en-US" dirty="0"/>
              <a:t>boars , deer , birds. </a:t>
            </a:r>
            <a:endParaRPr lang="en-US" dirty="0" smtClean="0"/>
          </a:p>
          <a:p>
            <a:pPr marL="285750" indent="-285750">
              <a:buFont typeface="Arial" pitchFamily="34" charset="0"/>
              <a:buChar char="•"/>
            </a:pPr>
            <a:r>
              <a:rPr lang="en-US" dirty="0" smtClean="0"/>
              <a:t>They </a:t>
            </a:r>
            <a:r>
              <a:rPr lang="en-US" dirty="0"/>
              <a:t>ate mushrooms found in the forests and in particular the ancient “</a:t>
            </a:r>
            <a:r>
              <a:rPr lang="en-US" dirty="0" err="1"/>
              <a:t>ydnon</a:t>
            </a:r>
            <a:r>
              <a:rPr lang="en-US" dirty="0" smtClean="0"/>
              <a:t>”,  </a:t>
            </a:r>
            <a:r>
              <a:rPr lang="en-US" dirty="0"/>
              <a:t>known today as truffle</a:t>
            </a:r>
            <a:r>
              <a:rPr lang="en-US" dirty="0" smtClean="0"/>
              <a:t>.</a:t>
            </a:r>
          </a:p>
          <a:p>
            <a:pPr marL="285750" indent="-285750">
              <a:buFont typeface="Arial" pitchFamily="34" charset="0"/>
              <a:buChar char="•"/>
            </a:pPr>
            <a:r>
              <a:rPr lang="en-US" dirty="0" smtClean="0"/>
              <a:t> </a:t>
            </a:r>
            <a:r>
              <a:rPr lang="en-US" dirty="0"/>
              <a:t>Herbs were the most important nature produce in ancient Greece. </a:t>
            </a:r>
            <a:r>
              <a:rPr lang="en-US" dirty="0" smtClean="0"/>
              <a:t>They were </a:t>
            </a:r>
            <a:r>
              <a:rPr lang="en-US" dirty="0"/>
              <a:t>used not only as everyday food but also to cure various illnesses. </a:t>
            </a:r>
            <a:endParaRPr lang="en-US" dirty="0" smtClean="0"/>
          </a:p>
          <a:p>
            <a:pPr marL="285750" indent="-285750">
              <a:buFont typeface="Arial" pitchFamily="34" charset="0"/>
              <a:buChar char="•"/>
            </a:pPr>
            <a:r>
              <a:rPr lang="en-US" dirty="0" smtClean="0"/>
              <a:t>For breakfast they ate </a:t>
            </a:r>
            <a:r>
              <a:rPr lang="en-US" dirty="0"/>
              <a:t>nuts, dried figs, </a:t>
            </a:r>
            <a:r>
              <a:rPr lang="en-US" dirty="0" smtClean="0"/>
              <a:t>almonds, </a:t>
            </a:r>
            <a:r>
              <a:rPr lang="en-US" dirty="0"/>
              <a:t>walnuts, chestnuts, raisins. </a:t>
            </a:r>
            <a:endParaRPr lang="en-US" dirty="0" smtClean="0"/>
          </a:p>
          <a:p>
            <a:pPr marL="285750" indent="-285750">
              <a:buFont typeface="Arial" pitchFamily="34" charset="0"/>
              <a:buChar char="•"/>
            </a:pPr>
            <a:r>
              <a:rPr lang="en-US" dirty="0" smtClean="0"/>
              <a:t>There </a:t>
            </a:r>
            <a:r>
              <a:rPr lang="en-US" dirty="0"/>
              <a:t>was no sugar. Honey was the traditional sweetener, as were figs, and products made from naturally sweet grapes. The honey bee was a sacred symbol of Artemis and an important design on Ephesian coins. </a:t>
            </a:r>
            <a:endParaRPr lang="en-US" dirty="0" smtClean="0"/>
          </a:p>
          <a:p>
            <a:pPr marL="285750" indent="-285750">
              <a:buFont typeface="Arial" pitchFamily="34" charset="0"/>
              <a:buChar char="•"/>
            </a:pPr>
            <a:r>
              <a:rPr lang="en-US" dirty="0" smtClean="0"/>
              <a:t>They </a:t>
            </a:r>
            <a:r>
              <a:rPr lang="en-US" dirty="0"/>
              <a:t>used to drink wine with their meals mainly in </a:t>
            </a:r>
            <a:r>
              <a:rPr lang="en-US" dirty="0" smtClean="0"/>
              <a:t>banquets</a:t>
            </a:r>
          </a:p>
          <a:p>
            <a:pPr marL="285750" indent="-285750">
              <a:buFont typeface="Arial" pitchFamily="34" charset="0"/>
              <a:buChar char="•"/>
            </a:pPr>
            <a:r>
              <a:rPr lang="en-US" dirty="0" smtClean="0"/>
              <a:t>Spartans used to drink the Black broil, to help them in battles.</a:t>
            </a:r>
            <a:endParaRPr lang="en-US" dirty="0"/>
          </a:p>
          <a:p>
            <a:pPr marL="285750" indent="-285750">
              <a:buFont typeface="Arial" pitchFamily="34" charset="0"/>
              <a:buChar char="•"/>
            </a:pPr>
            <a:endParaRPr lang="en-US" dirty="0"/>
          </a:p>
        </p:txBody>
      </p:sp>
      <p:sp>
        <p:nvSpPr>
          <p:cNvPr id="4" name="Title 1"/>
          <p:cNvSpPr txBox="1">
            <a:spLocks/>
          </p:cNvSpPr>
          <p:nvPr/>
        </p:nvSpPr>
        <p:spPr>
          <a:xfrm>
            <a:off x="457200" y="1706562"/>
            <a:ext cx="7924800" cy="731838"/>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3600" b="1" dirty="0" smtClean="0">
                <a:effectLst>
                  <a:outerShdw blurRad="38100" dist="38100" dir="2700000" algn="tl">
                    <a:srgbClr val="000000">
                      <a:alpha val="43137"/>
                    </a:srgbClr>
                  </a:outerShdw>
                </a:effectLst>
              </a:rPr>
              <a:t>Ancient Greek diet</a:t>
            </a:r>
            <a:endParaRPr lang="en-US" sz="3600" b="1" dirty="0">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 b="100000" l="1354" r="98125"/>
                    </a14:imgEffect>
                  </a14:imgLayer>
                </a14:imgProps>
              </a:ext>
              <a:ext uri="{28A0092B-C50C-407E-A947-70E740481C1C}">
                <a14:useLocalDpi xmlns:a14="http://schemas.microsoft.com/office/drawing/2010/main" val="0"/>
              </a:ext>
            </a:extLst>
          </a:blip>
          <a:srcRect t="23127" b="15352"/>
          <a:stretch/>
        </p:blipFill>
        <p:spPr bwMode="auto">
          <a:xfrm>
            <a:off x="2057400" y="20561"/>
            <a:ext cx="6324600" cy="21278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8312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235</TotalTime>
  <Words>1306</Words>
  <Application>Microsoft Office PowerPoint</Application>
  <PresentationFormat>Προβολή στην οθόνη (4:3)</PresentationFormat>
  <Paragraphs>105</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Civic</vt:lpstr>
      <vt:lpstr>ERASMUS+ Food Ethos Course </vt:lpstr>
      <vt:lpstr>Hippocrates' diet</vt:lpstr>
      <vt:lpstr>Παρουσίαση του PowerPoint</vt:lpstr>
      <vt:lpstr>Monastic  diet</vt:lpstr>
      <vt:lpstr>Παρουσίαση του PowerPoint</vt:lpstr>
      <vt:lpstr>Παρουσίαση του PowerPoint</vt:lpstr>
      <vt:lpstr>Cretan diet</vt:lpstr>
      <vt:lpstr>Παρουσίαση του PowerPoint</vt:lpstr>
      <vt:lpstr>Παρουσίαση του PowerPoint</vt:lpstr>
      <vt:lpstr>Παρουσίαση του PowerPoint</vt:lpstr>
      <vt:lpstr>5 Nutrition suggestions for Athletes </vt:lpstr>
      <vt:lpstr>Παρουσίαση του PowerPoint</vt:lpstr>
      <vt:lpstr>Benefits </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Monk’s diet</dc:title>
  <dc:creator>lenovo</dc:creator>
  <cp:lastModifiedBy>ΛΥΚΕΙΟ ΒΕΛΕΣΤΙΝΟΥ</cp:lastModifiedBy>
  <cp:revision>33</cp:revision>
  <dcterms:created xsi:type="dcterms:W3CDTF">2019-04-04T08:58:45Z</dcterms:created>
  <dcterms:modified xsi:type="dcterms:W3CDTF">2019-04-05T10:38:38Z</dcterms:modified>
</cp:coreProperties>
</file>