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5"/>
  </p:notesMasterIdLst>
  <p:handoutMasterIdLst>
    <p:handoutMasterId r:id="rId26"/>
  </p:handoutMasterIdLst>
  <p:sldIdLst>
    <p:sldId id="349" r:id="rId2"/>
    <p:sldId id="350" r:id="rId3"/>
    <p:sldId id="269" r:id="rId4"/>
    <p:sldId id="345" r:id="rId5"/>
    <p:sldId id="343" r:id="rId6"/>
    <p:sldId id="344" r:id="rId7"/>
    <p:sldId id="286" r:id="rId8"/>
    <p:sldId id="291" r:id="rId9"/>
    <p:sldId id="278" r:id="rId10"/>
    <p:sldId id="279" r:id="rId11"/>
    <p:sldId id="295" r:id="rId12"/>
    <p:sldId id="297" r:id="rId13"/>
    <p:sldId id="287" r:id="rId14"/>
    <p:sldId id="293" r:id="rId15"/>
    <p:sldId id="330" r:id="rId16"/>
    <p:sldId id="342" r:id="rId17"/>
    <p:sldId id="326" r:id="rId18"/>
    <p:sldId id="336" r:id="rId19"/>
    <p:sldId id="348" r:id="rId20"/>
    <p:sldId id="347" r:id="rId21"/>
    <p:sldId id="346" r:id="rId22"/>
    <p:sldId id="331" r:id="rId23"/>
    <p:sldId id="334" r:id="rId2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121400"/>
    <a:srgbClr val="FF3300"/>
    <a:srgbClr val="FF9900"/>
    <a:srgbClr val="99CCFF"/>
    <a:srgbClr val="00CC00"/>
    <a:srgbClr val="CC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0049" autoAdjust="0"/>
  </p:normalViewPr>
  <p:slideViewPr>
    <p:cSldViewPr>
      <p:cViewPr varScale="1">
        <p:scale>
          <a:sx n="54" d="100"/>
          <a:sy n="54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4A1162-2356-4CEF-BDBC-EB16F014C77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816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Click to edit Master text styles</a:t>
            </a:r>
          </a:p>
          <a:p>
            <a:pPr lvl="1"/>
            <a:r>
              <a:rPr lang="el-GR" altLang="en-US" noProof="0"/>
              <a:t>Second level</a:t>
            </a:r>
          </a:p>
          <a:p>
            <a:pPr lvl="2"/>
            <a:r>
              <a:rPr lang="el-GR" altLang="en-US" noProof="0"/>
              <a:t>Third level</a:t>
            </a:r>
          </a:p>
          <a:p>
            <a:pPr lvl="3"/>
            <a:r>
              <a:rPr lang="el-GR" altLang="en-US" noProof="0"/>
              <a:t>Fourth level</a:t>
            </a:r>
          </a:p>
          <a:p>
            <a:pPr lvl="4"/>
            <a:r>
              <a:rPr lang="el-GR" alt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CC80216-A158-46FF-8EE9-1ADB6A0ED9D7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83968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80216-A158-46FF-8EE9-1ADB6A0ED9D7}" type="slidenum">
              <a:rPr lang="el-GR" altLang="en-US" smtClean="0"/>
              <a:pPr>
                <a:defRPr/>
              </a:pPr>
              <a:t>1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53211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E5C2200-9F41-4B9B-9263-9973E8B72604}" type="slidenum">
              <a:rPr lang="el-GR" altLang="en-US" smtClean="0">
                <a:latin typeface="Times New Roman" pitchFamily="18" charset="0"/>
              </a:rPr>
              <a:pPr/>
              <a:t>10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l-GR" dirty="0">
              <a:latin typeface="Bookman Old Style" pitchFamily="18" charset="0"/>
            </a:endParaRPr>
          </a:p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4098A7F-D220-41B9-A464-80929C988112}" type="slidenum">
              <a:rPr lang="el-GR" altLang="en-US" smtClean="0">
                <a:latin typeface="Times New Roman" pitchFamily="18" charset="0"/>
              </a:rPr>
              <a:pPr/>
              <a:t>11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7E92667-B774-4DB7-91F0-070ACD6687C5}" type="slidenum">
              <a:rPr lang="el-GR" altLang="en-US" smtClean="0">
                <a:latin typeface="Times New Roman" pitchFamily="18" charset="0"/>
              </a:rPr>
              <a:pPr/>
              <a:t>12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F3D2F40-F91E-4B16-AE83-A8A24DC07BEE}" type="slidenum">
              <a:rPr lang="el-GR" altLang="en-US" smtClean="0">
                <a:latin typeface="Times New Roman" pitchFamily="18" charset="0"/>
              </a:rPr>
              <a:pPr/>
              <a:t>13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l-GR" altLang="el-GR" dirty="0">
              <a:latin typeface="Bookman Old Style" pitchFamily="18" charset="0"/>
            </a:endParaRPr>
          </a:p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02CADCF-B81D-4BEB-B1B0-E8126B0BB266}" type="slidenum">
              <a:rPr lang="el-GR" altLang="en-US" smtClean="0">
                <a:latin typeface="Times New Roman" pitchFamily="18" charset="0"/>
              </a:rPr>
              <a:pPr/>
              <a:t>14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l-GR" dirty="0">
              <a:latin typeface="Bookman Old Style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15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783274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16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663327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8E7402-7811-4763-B01C-99D2C77DA18B}" type="slidenum">
              <a:rPr lang="el-GR" altLang="el-GR" smtClean="0">
                <a:latin typeface="Times New Roman" pitchFamily="18" charset="0"/>
              </a:rPr>
              <a:pPr/>
              <a:t>17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l-G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70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8E7402-7811-4763-B01C-99D2C77DA18B}" type="slidenum">
              <a:rPr lang="el-GR" altLang="el-GR" smtClean="0">
                <a:latin typeface="Times New Roman" pitchFamily="18" charset="0"/>
              </a:rPr>
              <a:pPr/>
              <a:t>18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l-GR" b="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19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8003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2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4112136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20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80036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21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80036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22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780036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FC3274D-F6F3-48EC-89D9-3FC936E99C43}" type="slidenum">
              <a:rPr lang="el-GR" altLang="en-US" smtClean="0">
                <a:latin typeface="Times New Roman" pitchFamily="18" charset="0"/>
              </a:rPr>
              <a:pPr/>
              <a:t>23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62080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0DC6A4-28C7-4635-B18B-9B4889F6A243}" type="slidenum">
              <a:rPr lang="el-GR" altLang="en-US" smtClean="0">
                <a:latin typeface="Times New Roman" pitchFamily="18" charset="0"/>
              </a:rPr>
              <a:pPr/>
              <a:t>3</a:t>
            </a:fld>
            <a:endParaRPr lang="el-GR" altLang="en-US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0DC6A4-28C7-4635-B18B-9B4889F6A243}" type="slidenum">
              <a:rPr lang="el-GR" altLang="en-US" smtClean="0">
                <a:latin typeface="Times New Roman" pitchFamily="18" charset="0"/>
              </a:rPr>
              <a:pPr/>
              <a:t>4</a:t>
            </a:fld>
            <a:endParaRPr lang="el-GR" altLang="en-US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0DC6A4-28C7-4635-B18B-9B4889F6A243}" type="slidenum">
              <a:rPr lang="el-GR" altLang="en-US" smtClean="0">
                <a:latin typeface="Times New Roman" pitchFamily="18" charset="0"/>
              </a:rPr>
              <a:pPr/>
              <a:t>5</a:t>
            </a:fld>
            <a:endParaRPr lang="el-GR" altLang="en-US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0DC6A4-28C7-4635-B18B-9B4889F6A243}" type="slidenum">
              <a:rPr lang="el-GR" altLang="en-US" smtClean="0">
                <a:latin typeface="Times New Roman" pitchFamily="18" charset="0"/>
              </a:rPr>
              <a:pPr/>
              <a:t>6</a:t>
            </a:fld>
            <a:endParaRPr lang="el-GR" altLang="en-US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C527DD2-D864-431E-A518-A9CF19DD76E6}" type="slidenum">
              <a:rPr lang="el-GR" altLang="en-US" smtClean="0">
                <a:latin typeface="Times New Roman" pitchFamily="18" charset="0"/>
              </a:rPr>
              <a:pPr/>
              <a:t>7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A1857B0-6BB7-4CBB-B7A0-9B7A897401AB}" type="slidenum">
              <a:rPr lang="el-GR" altLang="en-US" smtClean="0">
                <a:latin typeface="Times New Roman" pitchFamily="18" charset="0"/>
              </a:rPr>
              <a:pPr/>
              <a:t>8</a:t>
            </a:fld>
            <a:endParaRPr lang="el-GR" altLang="en-US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l-GR" dirty="0">
              <a:latin typeface="Bookman Old Style" pitchFamily="18" charset="0"/>
            </a:endParaRPr>
          </a:p>
          <a:p>
            <a:pPr eaLnBrk="1" hangingPunct="1"/>
            <a:endParaRPr lang="en-US" altLang="el-GR" dirty="0">
              <a:latin typeface="Bookman Old Style" pitchFamily="18" charset="0"/>
            </a:endParaRPr>
          </a:p>
          <a:p>
            <a:pPr eaLnBrk="1" hangingPunct="1"/>
            <a:endParaRPr lang="el-G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701CCC8-B5CF-4F6A-8E93-9A7FAEB2FE7E}" type="slidenum">
              <a:rPr lang="el-GR" altLang="en-US" smtClean="0">
                <a:latin typeface="Times New Roman" pitchFamily="18" charset="0"/>
              </a:rPr>
              <a:pPr/>
              <a:t>9</a:t>
            </a:fld>
            <a:endParaRPr lang="el-GR" altLang="en-US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35FF6-ABD7-4C9B-BCA7-BD18BDC4A3A2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DDA8-74F9-4D8F-BE82-DB0C9DC47924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A04DD-8137-4C20-BC26-ADA0BD11AEE8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7F31-C6A8-4868-AFD4-4ABB80DBF58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42900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B6F5A-2701-4E7A-A37F-2E151365F498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AD09E-2EA2-4249-8C5E-19F6033F3A7B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65B3-67BD-4A7B-88E1-74A3783A9135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21F1-3D74-4429-9F6D-629A9D5434A0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135C5-A345-4DD6-A38E-13AEB82B0692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1738F-F66A-49E6-BCFA-2C4BB4F33E73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AC47-E604-4E8D-8497-503DCF67240A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AB0EF-634C-4EC0-A1E1-2B805A38A5A8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68D1C7D-1D92-4A6B-A260-39656244708C}" type="slidenum">
              <a:rPr lang="el-GR" altLang="en-US" smtClean="0"/>
              <a:pPr>
                <a:defRPr/>
              </a:pPr>
              <a:t>‹#›</a:t>
            </a:fld>
            <a:endParaRPr lang="el-GR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33256"/>
            <a:ext cx="1368152" cy="9121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is-brown-rice-good-for-yo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tahini-benefi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11-foods-for-your-liv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s://www.healthline.com/nutrition/foods/oliv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bt.com)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blood-sugar-spik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benefits-of-dat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A31B-C3B0-401B-922E-FDCB5F6D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005064"/>
            <a:ext cx="6883167" cy="15101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Cantine</a:t>
            </a:r>
            <a:r>
              <a:rPr lang="en-US" dirty="0"/>
              <a:t> Recipes from Cyprus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1BDA-D4CB-4AEB-9304-3A568E324D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ERASMUS 2018-2020</a:t>
            </a:r>
            <a:endParaRPr lang="el-GR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F2EC4-030D-4095-A531-CC88E33D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5" y="5949280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/>
          <a:lstStyle/>
          <a:p>
            <a:r>
              <a:rPr lang="en-GB" sz="4800" u="sng" dirty="0"/>
              <a:t>Health benefits of Rice</a:t>
            </a:r>
            <a:endParaRPr lang="el-GR" sz="4800" dirty="0"/>
          </a:p>
        </p:txBody>
      </p:sp>
      <p:sp>
        <p:nvSpPr>
          <p:cNvPr id="7172" name="Content Placeholder 4"/>
          <p:cNvSpPr>
            <a:spLocks noGrp="1"/>
          </p:cNvSpPr>
          <p:nvPr>
            <p:ph sz="quarter" idx="13"/>
          </p:nvPr>
        </p:nvSpPr>
        <p:spPr>
          <a:xfrm>
            <a:off x="252412" y="1268413"/>
            <a:ext cx="5039667" cy="52562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l-GR" sz="2000" dirty="0">
              <a:latin typeface="Bookman Old Style" panose="02050604050505020204" pitchFamily="18" charset="0"/>
            </a:endParaRPr>
          </a:p>
          <a:p>
            <a:r>
              <a:rPr lang="en-GB" sz="2600" b="1" dirty="0"/>
              <a:t>Brown rice is a food often associated with healthy eating. It retains the nutrients that white rice lacks such as vitamins, minerals, and antioxidants.</a:t>
            </a:r>
            <a:endParaRPr lang="el-GR" sz="2600" b="1" dirty="0"/>
          </a:p>
          <a:p>
            <a:r>
              <a:rPr lang="en-GB" sz="2600" b="1" dirty="0"/>
              <a:t>Brown rice contains more </a:t>
            </a:r>
            <a:r>
              <a:rPr lang="en-GB" sz="2600" b="1" dirty="0" err="1"/>
              <a:t>fiber</a:t>
            </a:r>
            <a:r>
              <a:rPr lang="en-GB" sz="2600" b="1" dirty="0"/>
              <a:t> than refined grains like white rice. Choosing </a:t>
            </a:r>
            <a:r>
              <a:rPr lang="en-GB" sz="2600" b="1" dirty="0" err="1"/>
              <a:t>fiber</a:t>
            </a:r>
            <a:r>
              <a:rPr lang="en-GB" sz="2600" b="1" dirty="0"/>
              <a:t>-rich whole grains like brown rice may reduce belly fat and help you lose weight.</a:t>
            </a:r>
            <a:endParaRPr lang="el-GR" sz="2600" b="1" dirty="0"/>
          </a:p>
          <a:p>
            <a:r>
              <a:rPr lang="en-GB" sz="2600" b="1" u="sng" dirty="0">
                <a:hlinkClick r:id="rId3"/>
              </a:rPr>
              <a:t>https://www.healthline.com/nutrition/is-brown-rice-good-for-you</a:t>
            </a:r>
            <a:endParaRPr lang="el-GR" sz="2600" b="1" dirty="0"/>
          </a:p>
          <a:p>
            <a:endParaRPr lang="el-GR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l-GR" sz="2000" b="1" dirty="0">
                <a:latin typeface="Bookman Old Style" panose="02050604050505020204" pitchFamily="18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902AB-BCAE-40DD-B3BC-8976CEABE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5860103"/>
            <a:ext cx="2865368" cy="6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244BB-B263-4377-AE65-04ECE3AB9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644" y="2465748"/>
            <a:ext cx="256663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4662" y="966787"/>
            <a:ext cx="5064619" cy="5883275"/>
          </a:xfrm>
        </p:spPr>
        <p:txBody>
          <a:bodyPr rtlCol="0">
            <a:normAutofit fontScale="85000" lnSpcReduction="20000"/>
          </a:bodyPr>
          <a:lstStyle/>
          <a:p>
            <a:r>
              <a:rPr lang="en-GB" sz="2000" b="1" dirty="0"/>
              <a:t>Preparation time: 30 min plus one hour to rise </a:t>
            </a:r>
            <a:endParaRPr lang="el-GR" sz="2000" b="1" dirty="0"/>
          </a:p>
          <a:p>
            <a:r>
              <a:rPr lang="en-GB" sz="2000" b="1" dirty="0"/>
              <a:t>Difficulty: 4 </a:t>
            </a:r>
            <a:endParaRPr lang="el-GR" sz="2000" b="1" dirty="0"/>
          </a:p>
          <a:p>
            <a:r>
              <a:rPr lang="en-GB" sz="2000" b="1" dirty="0"/>
              <a:t>Ingredients:</a:t>
            </a:r>
            <a:endParaRPr lang="el-GR" sz="2000" b="1" dirty="0"/>
          </a:p>
          <a:p>
            <a:r>
              <a:rPr lang="en-GB" sz="2000" b="1" dirty="0"/>
              <a:t>250 gr village flour</a:t>
            </a:r>
            <a:endParaRPr lang="el-GR" sz="2000" b="1" dirty="0"/>
          </a:p>
          <a:p>
            <a:r>
              <a:rPr lang="en-GB" sz="2000" b="1" dirty="0"/>
              <a:t>1 tablespoon olive oil</a:t>
            </a:r>
            <a:endParaRPr lang="el-GR" sz="2000" b="1" dirty="0"/>
          </a:p>
          <a:p>
            <a:r>
              <a:rPr lang="en-GB" sz="2000" b="1" dirty="0"/>
              <a:t>1 pinch of salt</a:t>
            </a:r>
            <a:endParaRPr lang="el-GR" sz="2000" b="1" dirty="0"/>
          </a:p>
          <a:p>
            <a:r>
              <a:rPr lang="en-US" sz="2000" b="1" dirty="0"/>
              <a:t>1</a:t>
            </a:r>
            <a:r>
              <a:rPr lang="el-GR" sz="2000" b="1" dirty="0"/>
              <a:t> </a:t>
            </a:r>
            <a:r>
              <a:rPr lang="el-GR" sz="2000" b="1" dirty="0" err="1"/>
              <a:t>sachet</a:t>
            </a:r>
            <a:r>
              <a:rPr lang="el-GR" sz="2000" b="1" dirty="0"/>
              <a:t> </a:t>
            </a:r>
            <a:r>
              <a:rPr lang="el-GR" sz="2000" b="1" dirty="0" err="1"/>
              <a:t>dry</a:t>
            </a:r>
            <a:r>
              <a:rPr lang="el-GR" sz="2000" b="1" dirty="0"/>
              <a:t> </a:t>
            </a:r>
            <a:r>
              <a:rPr lang="el-GR" sz="2000" b="1" dirty="0" err="1"/>
              <a:t>yeast</a:t>
            </a:r>
            <a:endParaRPr lang="el-GR" sz="2000" b="1" dirty="0"/>
          </a:p>
          <a:p>
            <a:r>
              <a:rPr lang="en-GB" sz="2000" b="1" dirty="0"/>
              <a:t>2 tablespoons sugar</a:t>
            </a:r>
            <a:endParaRPr lang="el-GR" sz="2000" b="1" dirty="0"/>
          </a:p>
          <a:p>
            <a:r>
              <a:rPr lang="en-GB" sz="2000" b="1" dirty="0"/>
              <a:t>140 gr water lukewarm</a:t>
            </a:r>
            <a:endParaRPr lang="el-GR" sz="2000" b="1" dirty="0"/>
          </a:p>
          <a:p>
            <a:r>
              <a:rPr lang="en-GB" sz="2000" b="1" dirty="0"/>
              <a:t>Filling:</a:t>
            </a:r>
            <a:endParaRPr lang="el-GR" sz="2000" b="1" dirty="0"/>
          </a:p>
          <a:p>
            <a:r>
              <a:rPr lang="en-GB" sz="2000" b="1" dirty="0"/>
              <a:t>200gr tahini</a:t>
            </a:r>
            <a:endParaRPr lang="el-GR" sz="2000" b="1" dirty="0"/>
          </a:p>
          <a:p>
            <a:r>
              <a:rPr lang="en-GB" sz="2000" b="1" dirty="0"/>
              <a:t>110gr sugar</a:t>
            </a:r>
            <a:endParaRPr lang="el-GR" sz="2000" b="1" dirty="0"/>
          </a:p>
          <a:p>
            <a:r>
              <a:rPr lang="en-GB" sz="2000" b="1" dirty="0"/>
              <a:t>1 tablespoon cinnamon</a:t>
            </a:r>
            <a:endParaRPr lang="el-GR" sz="2000" b="1" dirty="0"/>
          </a:p>
          <a:p>
            <a:r>
              <a:rPr lang="en-GB" sz="2000" b="1" dirty="0"/>
              <a:t>Syrup:(lukewarm)</a:t>
            </a:r>
            <a:endParaRPr lang="el-GR" sz="2000" b="1" dirty="0"/>
          </a:p>
          <a:p>
            <a:r>
              <a:rPr lang="en-GB" sz="2000" b="1" dirty="0"/>
              <a:t>200grwater</a:t>
            </a:r>
            <a:endParaRPr lang="el-GR" sz="2000" b="1" dirty="0"/>
          </a:p>
          <a:p>
            <a:r>
              <a:rPr lang="en-GB" sz="2000" b="1" dirty="0"/>
              <a:t>160grsugar</a:t>
            </a:r>
            <a:endParaRPr lang="el-GR" sz="2000" b="1" dirty="0"/>
          </a:p>
          <a:p>
            <a:r>
              <a:rPr lang="en-GB" sz="2000" b="1" dirty="0"/>
              <a:t>1 tablespoon cinnamon</a:t>
            </a:r>
            <a:endParaRPr lang="el-GR" sz="2000" b="1" dirty="0"/>
          </a:p>
          <a:p>
            <a:r>
              <a:rPr lang="en-GB" sz="2000" b="1" dirty="0"/>
              <a:t>Boil for 3 min</a:t>
            </a:r>
            <a:endParaRPr lang="el-GR" sz="2000" b="1" dirty="0"/>
          </a:p>
        </p:txBody>
      </p:sp>
      <p:sp>
        <p:nvSpPr>
          <p:cNvPr id="13315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2" name="AutoShape 2" descr="Image result for tekke halal sult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Image result for tekke halal sult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Image result for tekke halal sult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8" descr="Image result for tekke halal sult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10" descr="Image result for tekke halal sulta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2" descr="Image result for tekke halal sulta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72315-D5CC-46AB-AB5C-D4E17899B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81" y="2331625"/>
            <a:ext cx="3590855" cy="2194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AA0931-306F-4396-8D37-70229A0B77C9}"/>
              </a:ext>
            </a:extLst>
          </p:cNvPr>
          <p:cNvSpPr txBox="1"/>
          <p:nvPr/>
        </p:nvSpPr>
        <p:spPr>
          <a:xfrm>
            <a:off x="5029200" y="455146"/>
            <a:ext cx="325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Small Tahini pies</a:t>
            </a:r>
            <a:endParaRPr lang="el-G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4631" y="1124744"/>
            <a:ext cx="4478015" cy="6013349"/>
          </a:xfrm>
        </p:spPr>
        <p:txBody>
          <a:bodyPr>
            <a:normAutofit fontScale="55000" lnSpcReduction="20000"/>
          </a:bodyPr>
          <a:lstStyle/>
          <a:p>
            <a:r>
              <a:rPr lang="en-GB" sz="3600" b="1" dirty="0"/>
              <a:t>Mix yeast, sugar and water medium hot</a:t>
            </a:r>
            <a:endParaRPr lang="el-GR" sz="3600" b="1" dirty="0"/>
          </a:p>
          <a:p>
            <a:r>
              <a:rPr lang="en-GB" sz="3600" b="1" dirty="0"/>
              <a:t>Put the salt in the flour, add oil and mix</a:t>
            </a:r>
            <a:endParaRPr lang="el-GR" sz="3600" b="1" dirty="0"/>
          </a:p>
          <a:p>
            <a:r>
              <a:rPr lang="en-GB" sz="3600" b="1" dirty="0"/>
              <a:t>Add the yeast mixture and mix well.</a:t>
            </a:r>
            <a:endParaRPr lang="el-GR" sz="3600" b="1" dirty="0"/>
          </a:p>
          <a:p>
            <a:r>
              <a:rPr lang="en-GB" sz="3600" b="1" dirty="0"/>
              <a:t>Cover with membrane and a towel and let it rise for one hour</a:t>
            </a:r>
            <a:endParaRPr lang="el-GR" sz="3600" b="1" dirty="0"/>
          </a:p>
          <a:p>
            <a:r>
              <a:rPr lang="en-GB" sz="3600" b="1" dirty="0"/>
              <a:t>Make a large rectangular piece.</a:t>
            </a:r>
            <a:endParaRPr lang="el-GR" sz="3600" b="1" dirty="0"/>
          </a:p>
          <a:p>
            <a:r>
              <a:rPr lang="en-GB" sz="3600" b="1" dirty="0"/>
              <a:t>Put the filling on top </a:t>
            </a:r>
            <a:endParaRPr lang="el-GR" sz="3600" b="1" dirty="0"/>
          </a:p>
          <a:p>
            <a:r>
              <a:rPr lang="en-GB" sz="3600" b="1" dirty="0"/>
              <a:t>Roll and cut every 5 cm. Press to make the flat. </a:t>
            </a:r>
            <a:endParaRPr lang="el-GR" sz="3600" b="1" dirty="0"/>
          </a:p>
          <a:p>
            <a:r>
              <a:rPr lang="en-GB" sz="3600" b="1" dirty="0"/>
              <a:t>Cooking Time:</a:t>
            </a:r>
            <a:endParaRPr lang="el-GR" sz="3600" b="1" dirty="0"/>
          </a:p>
          <a:p>
            <a:r>
              <a:rPr lang="en-GB" sz="3600" b="1" dirty="0"/>
              <a:t>Bake 180</a:t>
            </a:r>
            <a:r>
              <a:rPr lang="en-GB" sz="3600" b="1" baseline="30000" dirty="0"/>
              <a:t>o</a:t>
            </a:r>
            <a:r>
              <a:rPr lang="en-GB" sz="3600" b="1" dirty="0"/>
              <a:t> in preheated oven for 30 minutes.</a:t>
            </a:r>
            <a:endParaRPr lang="el-GR" sz="3600" b="1" dirty="0"/>
          </a:p>
          <a:p>
            <a:r>
              <a:rPr lang="en-GB" sz="3600" b="1" dirty="0"/>
              <a:t>Put the warm pies in lukewarm syrup.</a:t>
            </a:r>
            <a:endParaRPr lang="el-GR" sz="3600" b="1" dirty="0"/>
          </a:p>
          <a:p>
            <a:r>
              <a:rPr lang="en-GB" sz="3600" b="1" dirty="0"/>
              <a:t>Makes 20 round balls pies. </a:t>
            </a:r>
            <a:endParaRPr lang="el-GR" sz="3600" b="1" dirty="0"/>
          </a:p>
          <a:p>
            <a:pPr marL="0" indent="0" eaLnBrk="1" hangingPunct="1">
              <a:buNone/>
            </a:pPr>
            <a:endParaRPr lang="el-GR" altLang="el-GR" sz="2800" b="1" dirty="0"/>
          </a:p>
        </p:txBody>
      </p:sp>
      <p:sp>
        <p:nvSpPr>
          <p:cNvPr id="15364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sp>
        <p:nvSpPr>
          <p:cNvPr id="15365" name="AutoShape 2" descr="Image result for cyprus larnaca airport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B70C9-19B4-422F-BD15-CC5BD898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331625"/>
            <a:ext cx="3590855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5834B-9817-48F2-8861-71763940C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25" y="567111"/>
            <a:ext cx="3468925" cy="859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9B2C9-1AE4-4A70-A3B1-4C1AE386FC0C}"/>
              </a:ext>
            </a:extLst>
          </p:cNvPr>
          <p:cNvSpPr/>
          <p:nvPr/>
        </p:nvSpPr>
        <p:spPr>
          <a:xfrm>
            <a:off x="5415486" y="1347006"/>
            <a:ext cx="205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Preparation:</a:t>
            </a:r>
            <a:endParaRPr lang="el-G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01" y="292006"/>
            <a:ext cx="6512511" cy="1143000"/>
          </a:xfrm>
        </p:spPr>
        <p:txBody>
          <a:bodyPr/>
          <a:lstStyle/>
          <a:p>
            <a:r>
              <a:rPr lang="en-GB" sz="4800" u="sng" dirty="0"/>
              <a:t>Tahini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580" y="2040448"/>
            <a:ext cx="4576476" cy="3474720"/>
          </a:xfrm>
        </p:spPr>
        <p:txBody>
          <a:bodyPr rtlCol="0">
            <a:normAutofit fontScale="92500" lnSpcReduction="20000"/>
          </a:bodyPr>
          <a:lstStyle/>
          <a:p>
            <a:r>
              <a:rPr lang="en-GB" sz="2600" b="1" dirty="0"/>
              <a:t>Tahini is a paste made from toasted, ground sesame seeds. It has a light, nutty </a:t>
            </a:r>
            <a:r>
              <a:rPr lang="en-GB" sz="2600" b="1" dirty="0" err="1"/>
              <a:t>flavor</a:t>
            </a:r>
            <a:r>
              <a:rPr lang="en-GB" sz="2600" b="1" dirty="0"/>
              <a:t>.</a:t>
            </a:r>
            <a:endParaRPr lang="el-GR" sz="2600" b="1" dirty="0"/>
          </a:p>
          <a:p>
            <a:r>
              <a:rPr lang="en-GB" sz="2600" b="1" dirty="0"/>
              <a:t>It’s best known as an ingredient in hummus but widely used in many dishes around the world, particularly in Mediterranean and Asian cuisine.</a:t>
            </a:r>
            <a:endParaRPr lang="el-GR" sz="26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632A9-F158-4D46-818A-6EB64727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7" y="2453555"/>
            <a:ext cx="2597121" cy="1950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3224" y="1052513"/>
            <a:ext cx="4672831" cy="5513481"/>
          </a:xfrm>
        </p:spPr>
        <p:txBody>
          <a:bodyPr rtlCol="0">
            <a:normAutofit fontScale="47500" lnSpcReduction="20000"/>
          </a:bodyPr>
          <a:lstStyle/>
          <a:p>
            <a:endParaRPr lang="el-GR" sz="2400" dirty="0"/>
          </a:p>
          <a:p>
            <a:r>
              <a:rPr lang="en-GB" sz="3400" b="1" dirty="0"/>
              <a:t>1</a:t>
            </a:r>
            <a:r>
              <a:rPr lang="en-GB" sz="4400" b="1" dirty="0"/>
              <a:t>. It is Highly nutritious</a:t>
            </a:r>
            <a:endParaRPr lang="el-GR" sz="4400" b="1" dirty="0"/>
          </a:p>
          <a:p>
            <a:pPr fontAlgn="base"/>
            <a:r>
              <a:rPr lang="en-GB" sz="4400" b="1" dirty="0"/>
              <a:t>2. Rich in antioxidants</a:t>
            </a:r>
            <a:endParaRPr lang="el-GR" sz="4400" b="1" dirty="0"/>
          </a:p>
          <a:p>
            <a:pPr fontAlgn="base"/>
            <a:r>
              <a:rPr lang="en-GB" sz="4400" b="1" dirty="0"/>
              <a:t>3. May decrease your risk of diabetes and heart disease</a:t>
            </a:r>
            <a:endParaRPr lang="el-GR" sz="4400" b="1" dirty="0"/>
          </a:p>
          <a:p>
            <a:pPr fontAlgn="base"/>
            <a:r>
              <a:rPr lang="en-GB" sz="4400" b="1" dirty="0"/>
              <a:t>4.  May have antibacterial properties</a:t>
            </a:r>
            <a:endParaRPr lang="el-GR" sz="4400" b="1" dirty="0"/>
          </a:p>
          <a:p>
            <a:pPr fontAlgn="base"/>
            <a:r>
              <a:rPr lang="en-GB" sz="4400" b="1" dirty="0"/>
              <a:t>5. It contains anti-inflammatory compounds</a:t>
            </a:r>
            <a:endParaRPr lang="el-GR" sz="4400" b="1" dirty="0"/>
          </a:p>
          <a:p>
            <a:pPr fontAlgn="base"/>
            <a:r>
              <a:rPr lang="en-GB" sz="4400" b="1" dirty="0"/>
              <a:t>6. May strengthen your central nervous system</a:t>
            </a:r>
            <a:endParaRPr lang="el-GR" sz="4400" b="1" dirty="0"/>
          </a:p>
          <a:p>
            <a:r>
              <a:rPr lang="en-GB" sz="4400" b="1" dirty="0"/>
              <a:t>7. May offer anticancer effects</a:t>
            </a:r>
            <a:endParaRPr lang="el-GR" sz="4400" b="1" dirty="0"/>
          </a:p>
          <a:p>
            <a:r>
              <a:rPr lang="en-GB" sz="4400" b="1" dirty="0"/>
              <a:t>8. Helps protect liver and kidney function</a:t>
            </a:r>
            <a:endParaRPr lang="el-GR" sz="4400" b="1" dirty="0"/>
          </a:p>
          <a:p>
            <a:r>
              <a:rPr lang="en-GB" sz="4400" b="1" dirty="0"/>
              <a:t>9.Easy to add to your diet</a:t>
            </a:r>
            <a:endParaRPr lang="el-GR" sz="4400" b="1" dirty="0"/>
          </a:p>
          <a:p>
            <a:r>
              <a:rPr lang="en-US" sz="3400" b="1" dirty="0"/>
              <a:t> </a:t>
            </a:r>
            <a:endParaRPr lang="el-GR" sz="3400" b="1" dirty="0"/>
          </a:p>
          <a:p>
            <a:r>
              <a:rPr lang="en-GB" sz="2400" dirty="0"/>
              <a:t>(</a:t>
            </a:r>
            <a:r>
              <a:rPr lang="en-US" sz="2400" u="sng" dirty="0">
                <a:hlinkClick r:id="rId3"/>
              </a:rPr>
              <a:t>https://www.healthline.com/nutrition/tahini-benefits</a:t>
            </a:r>
            <a:r>
              <a:rPr lang="en-US" sz="2400" u="sng" dirty="0"/>
              <a:t>)</a:t>
            </a:r>
            <a:endParaRPr lang="el-GR" sz="2400" dirty="0"/>
          </a:p>
        </p:txBody>
      </p:sp>
      <p:sp>
        <p:nvSpPr>
          <p:cNvPr id="11267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8F004-5466-4709-AD3E-BB73167E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453555"/>
            <a:ext cx="2597121" cy="19508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25ABBE-E86F-4686-B90D-9D7735B4C972}"/>
              </a:ext>
            </a:extLst>
          </p:cNvPr>
          <p:cNvSpPr/>
          <p:nvPr/>
        </p:nvSpPr>
        <p:spPr>
          <a:xfrm>
            <a:off x="3707904" y="292006"/>
            <a:ext cx="4253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en-GB" sz="3200" b="1" u="sng" dirty="0"/>
              <a:t>Health benefits of tahini</a:t>
            </a:r>
            <a:endParaRPr lang="en-US" sz="3200" b="1" u="sng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8400128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err="1"/>
              <a:t>Eliopittes</a:t>
            </a:r>
            <a:br>
              <a:rPr lang="el-GR" sz="2400" dirty="0"/>
            </a:br>
            <a:r>
              <a:rPr lang="en-US" sz="2400" u="sng" dirty="0"/>
              <a:t>Cyprus traditional olive pies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847" y="1268760"/>
            <a:ext cx="6226369" cy="5975350"/>
          </a:xfrm>
        </p:spPr>
        <p:txBody>
          <a:bodyPr rtlCol="0">
            <a:normAutofit fontScale="85000" lnSpcReduction="20000"/>
          </a:bodyPr>
          <a:lstStyle/>
          <a:p>
            <a:r>
              <a:rPr lang="en-GB" sz="3200" b="1" dirty="0"/>
              <a:t>Preparation time: 30 min </a:t>
            </a:r>
            <a:endParaRPr lang="el-GR" sz="3200" dirty="0"/>
          </a:p>
          <a:p>
            <a:r>
              <a:rPr lang="en-GB" sz="3200" b="1" dirty="0"/>
              <a:t>Difficulty: 2 </a:t>
            </a:r>
            <a:endParaRPr lang="el-GR" sz="3200" dirty="0"/>
          </a:p>
          <a:p>
            <a:r>
              <a:rPr lang="en-GB" sz="3200" b="1" dirty="0"/>
              <a:t>Ingredients:</a:t>
            </a:r>
            <a:endParaRPr lang="el-GR" sz="3200" dirty="0"/>
          </a:p>
          <a:p>
            <a:r>
              <a:rPr lang="en-US" sz="3200" dirty="0"/>
              <a:t>4 cups village flour</a:t>
            </a:r>
            <a:endParaRPr lang="el-GR" sz="3200" dirty="0"/>
          </a:p>
          <a:p>
            <a:r>
              <a:rPr lang="en-US" sz="3200" dirty="0"/>
              <a:t>1 cup olive oil</a:t>
            </a:r>
            <a:endParaRPr lang="el-GR" sz="3200" dirty="0"/>
          </a:p>
          <a:p>
            <a:r>
              <a:rPr lang="en-US" sz="3200" dirty="0"/>
              <a:t>1 cup fresh orange juice </a:t>
            </a:r>
            <a:endParaRPr lang="el-GR" sz="3200" dirty="0"/>
          </a:p>
          <a:p>
            <a:r>
              <a:rPr lang="en-US" sz="3200" dirty="0"/>
              <a:t>1 teaspoon Baking Powder</a:t>
            </a:r>
            <a:endParaRPr lang="el-GR" sz="3200" dirty="0"/>
          </a:p>
          <a:p>
            <a:r>
              <a:rPr lang="en-US" sz="3200" dirty="0"/>
              <a:t>2 cups black Cyprus olives cut in big chunks</a:t>
            </a:r>
            <a:endParaRPr lang="el-GR" sz="3200" dirty="0"/>
          </a:p>
          <a:p>
            <a:r>
              <a:rPr lang="en-US" sz="3200" dirty="0"/>
              <a:t>1 onion finely chopped</a:t>
            </a:r>
            <a:endParaRPr lang="el-GR" sz="3200" dirty="0"/>
          </a:p>
          <a:p>
            <a:r>
              <a:rPr lang="en-US" sz="3200" dirty="0"/>
              <a:t>½ fresh mint finely chopped </a:t>
            </a:r>
            <a:endParaRPr lang="el-GR" sz="3200" dirty="0"/>
          </a:p>
          <a:p>
            <a:r>
              <a:rPr lang="en-US" sz="3200" dirty="0"/>
              <a:t>1 cup fresh </a:t>
            </a:r>
            <a:r>
              <a:rPr lang="en-US" sz="3200" dirty="0" err="1"/>
              <a:t>coliander</a:t>
            </a:r>
            <a:r>
              <a:rPr lang="en-US" sz="3200" dirty="0"/>
              <a:t> finely chopped</a:t>
            </a:r>
            <a:endParaRPr lang="el-GR" sz="3200" dirty="0"/>
          </a:p>
          <a:p>
            <a:r>
              <a:rPr lang="en-US" sz="3200" dirty="0"/>
              <a:t>½ cup sesame seeds</a:t>
            </a:r>
            <a:endParaRPr lang="el-GR" sz="3200" dirty="0"/>
          </a:p>
          <a:p>
            <a:pPr marL="857250" indent="-857250">
              <a:buFont typeface="Wingdings" pitchFamily="2" charset="2"/>
              <a:buChar char="§"/>
              <a:defRPr/>
            </a:pPr>
            <a:endParaRPr lang="en-US" sz="6400" b="1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F4AB6E-7B23-47A7-8518-1FC88476B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46" y="1268760"/>
            <a:ext cx="3200677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6512511" cy="1143000"/>
          </a:xfrm>
        </p:spPr>
        <p:txBody>
          <a:bodyPr/>
          <a:lstStyle/>
          <a:p>
            <a:r>
              <a:rPr lang="en-US" sz="4800" u="sng" dirty="0"/>
              <a:t>Preparation: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847" y="1268760"/>
            <a:ext cx="4867275" cy="59753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latin typeface="Bookman Old Style" panose="02050604050505020204" pitchFamily="18" charset="0"/>
            </a:endParaRPr>
          </a:p>
          <a:p>
            <a:r>
              <a:rPr lang="en-US" sz="3600" dirty="0"/>
              <a:t>Mix olives, </a:t>
            </a:r>
            <a:r>
              <a:rPr lang="en-US" sz="3600" dirty="0" err="1"/>
              <a:t>colliander</a:t>
            </a:r>
            <a:r>
              <a:rPr lang="en-US" sz="3600" dirty="0"/>
              <a:t>, mint and onions in one ball</a:t>
            </a:r>
            <a:endParaRPr lang="el-GR" sz="3600" dirty="0"/>
          </a:p>
          <a:p>
            <a:r>
              <a:rPr lang="en-US" sz="3600" dirty="0"/>
              <a:t>In another ball mix well the flour, BP and olive oil </a:t>
            </a:r>
            <a:endParaRPr lang="el-GR" sz="3600" dirty="0"/>
          </a:p>
          <a:p>
            <a:r>
              <a:rPr lang="en-US" sz="3600" dirty="0"/>
              <a:t>Pour in the orange juice and knead</a:t>
            </a:r>
            <a:endParaRPr lang="el-GR" sz="3600" dirty="0"/>
          </a:p>
          <a:p>
            <a:r>
              <a:rPr lang="en-US" sz="3600" dirty="0"/>
              <a:t>Add the olive mixture and half the sesame seeds and mix</a:t>
            </a:r>
            <a:endParaRPr lang="el-GR" sz="3600" dirty="0"/>
          </a:p>
          <a:p>
            <a:r>
              <a:rPr lang="en-US" sz="3600" dirty="0"/>
              <a:t>Make round balls and sprinkle with the remaining sesame</a:t>
            </a:r>
            <a:endParaRPr lang="el-GR" sz="3600" dirty="0"/>
          </a:p>
          <a:p>
            <a:r>
              <a:rPr lang="en-US" sz="3600" dirty="0"/>
              <a:t>Bake 180</a:t>
            </a:r>
            <a:r>
              <a:rPr lang="en-US" sz="3600" baseline="30000" dirty="0"/>
              <a:t>o</a:t>
            </a:r>
            <a:r>
              <a:rPr lang="en-US" sz="3600" dirty="0"/>
              <a:t> in preheated oven for 35-40 minutes.</a:t>
            </a:r>
            <a:endParaRPr lang="el-GR" sz="3600" dirty="0"/>
          </a:p>
          <a:p>
            <a:r>
              <a:rPr lang="en-US" sz="3600" dirty="0"/>
              <a:t>Makes 8 round olive pies.</a:t>
            </a:r>
            <a:endParaRPr lang="el-GR" sz="3600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496CA-601A-4215-B988-04308E10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323" y="1268760"/>
            <a:ext cx="3200677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4000" u="sng" dirty="0"/>
              <a:t>Olives</a:t>
            </a:r>
            <a:endParaRPr lang="el-GR" sz="4000" dirty="0"/>
          </a:p>
        </p:txBody>
      </p:sp>
      <p:sp>
        <p:nvSpPr>
          <p:cNvPr id="6147" name="Rectangle 3"/>
          <p:cNvSpPr>
            <a:spLocks noGrp="1"/>
          </p:cNvSpPr>
          <p:nvPr>
            <p:ph type="body" sz="half" idx="1"/>
          </p:nvPr>
        </p:nvSpPr>
        <p:spPr>
          <a:xfrm>
            <a:off x="0" y="116632"/>
            <a:ext cx="5088342" cy="7200800"/>
          </a:xfrm>
        </p:spPr>
        <p:txBody>
          <a:bodyPr>
            <a:noAutofit/>
          </a:bodyPr>
          <a:lstStyle/>
          <a:p>
            <a:r>
              <a:rPr lang="en-GB" sz="2400" b="1" dirty="0"/>
              <a:t>Olives are small fruits that grow on olive trees (</a:t>
            </a:r>
            <a:r>
              <a:rPr lang="en-GB" sz="2400" b="1" i="1" dirty="0" err="1"/>
              <a:t>Olea</a:t>
            </a:r>
            <a:r>
              <a:rPr lang="en-GB" sz="2400" b="1" i="1" dirty="0"/>
              <a:t> </a:t>
            </a:r>
            <a:r>
              <a:rPr lang="en-GB" sz="2400" b="1" i="1" dirty="0" err="1"/>
              <a:t>europaea</a:t>
            </a:r>
            <a:r>
              <a:rPr lang="en-GB" sz="2400" b="1" dirty="0"/>
              <a:t>).</a:t>
            </a:r>
            <a:endParaRPr lang="el-GR" sz="2400" b="1" dirty="0"/>
          </a:p>
          <a:p>
            <a:r>
              <a:rPr lang="en-GB" sz="2400" b="1" dirty="0"/>
              <a:t>They belong to a group of fruit called drupes, or stone fruits, and are related to mangoes, cherries, peaches, almonds, and pistachios.</a:t>
            </a:r>
            <a:endParaRPr lang="el-GR" sz="2400" b="1" dirty="0"/>
          </a:p>
          <a:p>
            <a:r>
              <a:rPr lang="en-GB" sz="2400" b="1" dirty="0"/>
              <a:t>Olives are often enjoyed in salads, sandwiches, and pies. The average olive weighs about 3–5 grams.</a:t>
            </a:r>
            <a:endParaRPr lang="el-GR" sz="2400" b="1" dirty="0"/>
          </a:p>
          <a:p>
            <a:r>
              <a:rPr lang="en-GB" sz="2400" b="1" dirty="0"/>
              <a:t>Some immature olives are green and turn black when they ripen. Others remain green even when fully ripe.</a:t>
            </a:r>
            <a:endParaRPr lang="el-GR" sz="2400" b="1" dirty="0"/>
          </a:p>
          <a:p>
            <a:r>
              <a:rPr lang="en-GB" sz="2400" b="1" dirty="0"/>
              <a:t>In the Mediterranean region, 90% of olives are used to make olive oil </a:t>
            </a:r>
            <a:endParaRPr lang="el-GR" altLang="el-GR" sz="2400" b="1" dirty="0">
              <a:latin typeface="Bookman Old Style" pitchFamily="18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724525" y="24209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60AE3-D622-4C84-BA19-8AB4D968B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342" y="1929067"/>
            <a:ext cx="3604127" cy="24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anchor="t">
            <a:normAutofit/>
          </a:bodyPr>
          <a:lstStyle/>
          <a:p>
            <a:r>
              <a:rPr lang="en-GB" u="sng"/>
              <a:t>Health benefits of olives</a:t>
            </a:r>
            <a:endParaRPr lang="el-GR"/>
          </a:p>
        </p:txBody>
      </p:sp>
      <p:sp>
        <p:nvSpPr>
          <p:cNvPr id="614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96752"/>
            <a:ext cx="4762872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2000" b="1" dirty="0"/>
              <a:t>Olives are very high in vitamin E, iron , calcium, copper, and sodium as well as other powerful antioxidants such as oleuropein, </a:t>
            </a:r>
            <a:r>
              <a:rPr lang="en-GB" sz="2000" b="1" dirty="0" err="1"/>
              <a:t>hydroxytyrosol</a:t>
            </a:r>
            <a:r>
              <a:rPr lang="en-GB" sz="2000" b="1" dirty="0"/>
              <a:t>, </a:t>
            </a:r>
            <a:r>
              <a:rPr lang="en-GB" sz="2000" b="1" dirty="0" err="1"/>
              <a:t>tyrosol</a:t>
            </a:r>
            <a:r>
              <a:rPr lang="en-GB" sz="2000" b="1" dirty="0"/>
              <a:t>, oleanolic acid, and quercetin.  Studies show that they are good for the heart and may protect against osteoporosis and cancer. </a:t>
            </a:r>
          </a:p>
          <a:p>
            <a:pPr lvl="0">
              <a:lnSpc>
                <a:spcPct val="90000"/>
              </a:lnSpc>
            </a:pPr>
            <a:r>
              <a:rPr lang="en-GB" sz="2000" b="1" dirty="0"/>
              <a:t>Also they  </a:t>
            </a:r>
            <a:r>
              <a:rPr lang="en-GB" sz="2000" b="1" dirty="0">
                <a:hlinkClick r:id="rId3"/>
              </a:rPr>
              <a:t>prevent liver damage</a:t>
            </a:r>
            <a:r>
              <a:rPr lang="en-GB" sz="2000" b="1" dirty="0"/>
              <a:t>, regulate blood fats, reduce inflammation and lower blood pressure.</a:t>
            </a:r>
            <a:endParaRPr lang="el-GR" sz="2000" b="1" dirty="0"/>
          </a:p>
          <a:p>
            <a:pPr>
              <a:lnSpc>
                <a:spcPct val="90000"/>
              </a:lnSpc>
            </a:pPr>
            <a:r>
              <a:rPr lang="en-GB" sz="2000" b="1" dirty="0"/>
              <a:t>The healthy fats in olives are extracted to produce olive oil, one of the key components of the incredibly healthy Mediterranean diet.</a:t>
            </a:r>
            <a:endParaRPr lang="el-GR" sz="2000" b="1" dirty="0"/>
          </a:p>
          <a:p>
            <a:pPr>
              <a:lnSpc>
                <a:spcPct val="90000"/>
              </a:lnSpc>
            </a:pPr>
            <a:r>
              <a:rPr lang="en-GB" sz="2000" b="1" dirty="0"/>
              <a:t>(</a:t>
            </a:r>
            <a:r>
              <a:rPr lang="en-GB" sz="2000" b="1" u="sng" dirty="0">
                <a:hlinkClick r:id="rId4"/>
              </a:rPr>
              <a:t>https://www.healthline.com/nutrition/foods/olives</a:t>
            </a:r>
            <a:r>
              <a:rPr lang="en-GB" sz="2000" b="1" u="sng" dirty="0"/>
              <a:t>)</a:t>
            </a:r>
            <a:endParaRPr lang="el-GR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1C71F-3E67-453E-B5D3-0EC88A7C3C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97" r="1640" b="-1"/>
          <a:stretch/>
        </p:blipFill>
        <p:spPr>
          <a:xfrm>
            <a:off x="5380560" y="1600200"/>
            <a:ext cx="3306240" cy="3705225"/>
          </a:xfrm>
          <a:prstGeom prst="rect">
            <a:avLst/>
          </a:prstGeom>
          <a:noFill/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724525" y="24209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370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8388350" cy="1584176"/>
          </a:xfrm>
        </p:spPr>
        <p:txBody>
          <a:bodyPr/>
          <a:lstStyle/>
          <a:p>
            <a:r>
              <a:rPr lang="en-US" sz="4800" u="sng" dirty="0" err="1">
                <a:effectLst/>
              </a:rPr>
              <a:t>Halloumi</a:t>
            </a:r>
            <a:r>
              <a:rPr lang="en-US" sz="4800" u="sng" dirty="0">
                <a:effectLst/>
              </a:rPr>
              <a:t> Pie</a:t>
            </a:r>
            <a:br>
              <a:rPr lang="el-GR" sz="4800" dirty="0">
                <a:effectLst/>
              </a:rPr>
            </a:br>
            <a:r>
              <a:rPr lang="en-US" sz="4800" i="1" u="sng" dirty="0">
                <a:effectLst/>
              </a:rPr>
              <a:t>Cyprus traditional Pie</a:t>
            </a:r>
            <a:endParaRPr lang="el-GR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4" y="1412776"/>
            <a:ext cx="5350495" cy="590465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latin typeface="Bookman Old Style" panose="02050604050505020204" pitchFamily="18" charset="0"/>
            </a:endParaRPr>
          </a:p>
          <a:p>
            <a:r>
              <a:rPr lang="en-US" sz="2000" b="1" dirty="0"/>
              <a:t>Preparation time: 20 min plus one hour to rise </a:t>
            </a:r>
            <a:endParaRPr lang="el-GR" sz="2000" b="1" dirty="0"/>
          </a:p>
          <a:p>
            <a:r>
              <a:rPr lang="en-US" sz="2000" b="1" dirty="0"/>
              <a:t>Difficulty: 3 </a:t>
            </a:r>
            <a:endParaRPr lang="el-GR" sz="2000" b="1" dirty="0"/>
          </a:p>
          <a:p>
            <a:r>
              <a:rPr lang="en-US" sz="2000" b="1" dirty="0"/>
              <a:t>Ingredients:</a:t>
            </a:r>
            <a:endParaRPr lang="el-GR" sz="2000" b="1" dirty="0"/>
          </a:p>
          <a:p>
            <a:r>
              <a:rPr lang="en-US" sz="2000" b="1" dirty="0"/>
              <a:t>1 Kilo village flour</a:t>
            </a:r>
            <a:endParaRPr lang="el-GR" sz="2000" b="1" dirty="0"/>
          </a:p>
          <a:p>
            <a:r>
              <a:rPr lang="en-US" sz="2000" b="1" dirty="0"/>
              <a:t>1 cup olive oil</a:t>
            </a:r>
            <a:endParaRPr lang="el-GR" sz="2000" b="1" dirty="0"/>
          </a:p>
          <a:p>
            <a:r>
              <a:rPr lang="en-US" sz="2000" b="1" dirty="0"/>
              <a:t>1 pinch of salt</a:t>
            </a:r>
            <a:endParaRPr lang="el-GR" sz="2000" b="1" dirty="0"/>
          </a:p>
          <a:p>
            <a:r>
              <a:rPr lang="en-US" sz="2000" b="1" dirty="0"/>
              <a:t>2 cups fresh orange juice lukewarm</a:t>
            </a:r>
            <a:endParaRPr lang="el-GR" sz="2000" b="1" dirty="0"/>
          </a:p>
          <a:p>
            <a:r>
              <a:rPr lang="en-US" sz="2000" b="1" dirty="0"/>
              <a:t>2 sachets dry yeast</a:t>
            </a:r>
            <a:endParaRPr lang="el-GR" sz="2000" b="1" dirty="0"/>
          </a:p>
          <a:p>
            <a:r>
              <a:rPr lang="en-US" sz="2000" b="1" dirty="0"/>
              <a:t>1 teaspoon sugar</a:t>
            </a:r>
            <a:endParaRPr lang="el-GR" sz="2000" b="1" dirty="0"/>
          </a:p>
          <a:p>
            <a:r>
              <a:rPr lang="en-US" sz="2000" b="1" dirty="0"/>
              <a:t>2 village </a:t>
            </a:r>
            <a:r>
              <a:rPr lang="en-US" sz="2000" b="1" dirty="0" err="1"/>
              <a:t>halloumi</a:t>
            </a:r>
            <a:r>
              <a:rPr lang="en-US" sz="2000" b="1" dirty="0"/>
              <a:t> from goat and sheep cut in one cm cubes</a:t>
            </a:r>
            <a:endParaRPr lang="el-GR" sz="2000" b="1" dirty="0"/>
          </a:p>
          <a:p>
            <a:r>
              <a:rPr lang="en-US" sz="2000" b="1" dirty="0"/>
              <a:t>¼ fresh mint finely chopped </a:t>
            </a:r>
            <a:endParaRPr lang="el-GR" sz="2000" b="1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3139633" cy="201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7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u="sng" dirty="0"/>
              <a:t>E - Book</a:t>
            </a:r>
            <a:endParaRPr lang="el-G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412776"/>
            <a:ext cx="4867275" cy="5975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en-US" sz="2000" b="1" dirty="0"/>
              <a:t>The topic of the 5</a:t>
            </a:r>
            <a:r>
              <a:rPr lang="en-US" sz="2000" b="1" baseline="30000" dirty="0"/>
              <a:t>th</a:t>
            </a:r>
            <a:r>
              <a:rPr lang="en-US" sz="2000" b="1" dirty="0"/>
              <a:t> meeting is the creation of an e recipe book.</a:t>
            </a:r>
          </a:p>
          <a:p>
            <a:r>
              <a:rPr lang="en-US" sz="2000" b="1" dirty="0"/>
              <a:t>So we wrote recipes for the 4 chapters of the recipe book which </a:t>
            </a:r>
            <a:r>
              <a:rPr lang="en-US" sz="2000" b="1"/>
              <a:t>are :</a:t>
            </a:r>
            <a:endParaRPr lang="en-US" sz="2000" b="1" dirty="0"/>
          </a:p>
          <a:p>
            <a:r>
              <a:rPr lang="es-ES" b="1" dirty="0" err="1"/>
              <a:t>Chapter</a:t>
            </a:r>
            <a:r>
              <a:rPr lang="es-ES" b="1" dirty="0"/>
              <a:t> 1: </a:t>
            </a:r>
            <a:r>
              <a:rPr lang="es-ES" b="1" dirty="0" err="1"/>
              <a:t>Cantine</a:t>
            </a:r>
            <a:r>
              <a:rPr lang="es-ES" b="1" dirty="0"/>
              <a:t> </a:t>
            </a:r>
            <a:r>
              <a:rPr lang="es-ES" b="1" dirty="0" err="1"/>
              <a:t>healthy</a:t>
            </a:r>
            <a:r>
              <a:rPr lang="es-ES" b="1" dirty="0"/>
              <a:t> </a:t>
            </a:r>
            <a:r>
              <a:rPr lang="es-ES" b="1" dirty="0" err="1"/>
              <a:t>recipes</a:t>
            </a:r>
            <a:r>
              <a:rPr lang="es-ES" b="1" dirty="0"/>
              <a:t>- </a:t>
            </a:r>
            <a:r>
              <a:rPr lang="es-ES" b="1" dirty="0" err="1"/>
              <a:t>school</a:t>
            </a:r>
            <a:r>
              <a:rPr lang="es-ES" b="1" dirty="0"/>
              <a:t> </a:t>
            </a:r>
            <a:r>
              <a:rPr lang="es-ES" b="1" dirty="0" err="1"/>
              <a:t>lunches</a:t>
            </a:r>
            <a:r>
              <a:rPr lang="es-ES" b="1" dirty="0"/>
              <a:t> </a:t>
            </a:r>
            <a:endParaRPr lang="en-GB" b="1" dirty="0"/>
          </a:p>
          <a:p>
            <a:r>
              <a:rPr lang="es-ES" b="1" dirty="0" err="1"/>
              <a:t>Chapter</a:t>
            </a:r>
            <a:r>
              <a:rPr lang="es-ES" b="1" dirty="0"/>
              <a:t> 2: </a:t>
            </a:r>
            <a:r>
              <a:rPr lang="es-ES" b="1" dirty="0" err="1"/>
              <a:t>Nowadys</a:t>
            </a:r>
            <a:r>
              <a:rPr lang="es-ES" b="1" dirty="0"/>
              <a:t>  </a:t>
            </a:r>
            <a:r>
              <a:rPr lang="es-ES" b="1" dirty="0" err="1"/>
              <a:t>recipes</a:t>
            </a:r>
            <a:r>
              <a:rPr lang="es-ES" b="1" dirty="0"/>
              <a:t> </a:t>
            </a:r>
            <a:endParaRPr lang="en-GB" b="1" dirty="0"/>
          </a:p>
          <a:p>
            <a:r>
              <a:rPr lang="es-ES" b="1" dirty="0"/>
              <a:t>Captar 3: </a:t>
            </a:r>
            <a:r>
              <a:rPr lang="es-ES" b="1" dirty="0" err="1"/>
              <a:t>Tratitional</a:t>
            </a:r>
            <a:r>
              <a:rPr lang="es-ES" b="1" dirty="0"/>
              <a:t> </a:t>
            </a:r>
            <a:r>
              <a:rPr lang="es-ES" b="1" dirty="0" err="1"/>
              <a:t>recipes</a:t>
            </a:r>
            <a:endParaRPr lang="en-GB" b="1" dirty="0"/>
          </a:p>
          <a:p>
            <a:r>
              <a:rPr lang="es-ES" dirty="0"/>
              <a:t> </a:t>
            </a:r>
            <a:r>
              <a:rPr lang="es-ES" b="1" dirty="0" err="1"/>
              <a:t>Chapter</a:t>
            </a:r>
            <a:r>
              <a:rPr lang="es-ES" b="1" dirty="0"/>
              <a:t> 4 : Chocolate</a:t>
            </a:r>
          </a:p>
          <a:p>
            <a:endParaRPr lang="en-GB" b="1" dirty="0"/>
          </a:p>
          <a:p>
            <a:pPr marL="857250" indent="-857250">
              <a:buFont typeface="Wingdings" pitchFamily="2" charset="2"/>
              <a:buChar char="§"/>
              <a:defRPr/>
            </a:pPr>
            <a:endParaRPr lang="en-US" sz="2000" b="1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93D14-AC48-4DB8-B4C1-2AAA7F19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94302"/>
            <a:ext cx="3443382" cy="36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8388350" cy="1584176"/>
          </a:xfrm>
        </p:spPr>
        <p:txBody>
          <a:bodyPr/>
          <a:lstStyle/>
          <a:p>
            <a:r>
              <a:rPr lang="en-US" sz="4800" dirty="0"/>
              <a:t>Preparation: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412776"/>
            <a:ext cx="4447133" cy="5445224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latin typeface="Bookman Old Style" panose="02050604050505020204" pitchFamily="18" charset="0"/>
            </a:endParaRPr>
          </a:p>
          <a:p>
            <a:r>
              <a:rPr lang="en-US" sz="3200" dirty="0"/>
              <a:t>Mix yeast, sugar and orange juice medium hot</a:t>
            </a:r>
            <a:endParaRPr lang="el-GR" sz="3200" dirty="0"/>
          </a:p>
          <a:p>
            <a:r>
              <a:rPr lang="en-US" sz="3200" dirty="0"/>
              <a:t>Put the salt in the flour, add oil and mix</a:t>
            </a:r>
            <a:endParaRPr lang="el-GR" sz="3200" dirty="0"/>
          </a:p>
          <a:p>
            <a:r>
              <a:rPr lang="en-US" sz="3200" dirty="0"/>
              <a:t>Add the yeast mixture and mix well.</a:t>
            </a:r>
            <a:endParaRPr lang="el-GR" sz="3200" dirty="0"/>
          </a:p>
          <a:p>
            <a:r>
              <a:rPr lang="en-US" sz="3200" dirty="0"/>
              <a:t>Cover with membrane and a towel and let it rise for one hour</a:t>
            </a:r>
            <a:endParaRPr lang="el-GR" sz="3200" dirty="0"/>
          </a:p>
          <a:p>
            <a:r>
              <a:rPr lang="en-US" sz="3200" dirty="0"/>
              <a:t>Finally add the </a:t>
            </a:r>
            <a:r>
              <a:rPr lang="en-US" sz="3200" dirty="0" err="1"/>
              <a:t>halloumi</a:t>
            </a:r>
            <a:r>
              <a:rPr lang="en-US" sz="3200" dirty="0"/>
              <a:t> pieces and the mint</a:t>
            </a:r>
            <a:endParaRPr lang="el-GR" sz="3200" dirty="0"/>
          </a:p>
          <a:p>
            <a:r>
              <a:rPr lang="en-US" sz="3200" b="1" dirty="0"/>
              <a:t>Cooking Time:</a:t>
            </a:r>
            <a:endParaRPr lang="el-GR" sz="3200" dirty="0"/>
          </a:p>
          <a:p>
            <a:r>
              <a:rPr lang="en-US" sz="3200" dirty="0"/>
              <a:t>Bake 180</a:t>
            </a:r>
            <a:r>
              <a:rPr lang="en-US" sz="3200" baseline="30000" dirty="0"/>
              <a:t>o</a:t>
            </a:r>
            <a:r>
              <a:rPr lang="en-US" sz="3200" dirty="0"/>
              <a:t> for 45-50 minutes</a:t>
            </a:r>
            <a:endParaRPr lang="el-GR" sz="3200" dirty="0"/>
          </a:p>
          <a:p>
            <a:r>
              <a:rPr lang="en-US" sz="3200" dirty="0"/>
              <a:t>Makes 20 round balls pies </a:t>
            </a:r>
            <a:endParaRPr lang="el-GR" sz="3200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82875"/>
            <a:ext cx="3240360" cy="2258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7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8388350" cy="1584176"/>
          </a:xfrm>
        </p:spPr>
        <p:txBody>
          <a:bodyPr/>
          <a:lstStyle/>
          <a:p>
            <a:r>
              <a:rPr lang="en-GB" sz="4800" u="sng" dirty="0"/>
              <a:t>History of </a:t>
            </a:r>
            <a:r>
              <a:rPr lang="en-GB" sz="4800" u="sng" dirty="0" err="1"/>
              <a:t>Haloumi</a:t>
            </a:r>
            <a:r>
              <a:rPr lang="en-GB" sz="4800" u="sng" dirty="0"/>
              <a:t> Cheese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412776"/>
            <a:ext cx="5062463" cy="5445224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latin typeface="Bookman Old Style" panose="02050604050505020204" pitchFamily="18" charset="0"/>
            </a:endParaRPr>
          </a:p>
          <a:p>
            <a:r>
              <a:rPr lang="en-GB" sz="2000" b="1" dirty="0"/>
              <a:t>Cyprus most famous cheese - </a:t>
            </a:r>
            <a:r>
              <a:rPr lang="en-GB" sz="2000" b="1" dirty="0" err="1"/>
              <a:t>Halloumi</a:t>
            </a:r>
            <a:r>
              <a:rPr lang="en-GB" sz="2000" b="1" dirty="0"/>
              <a:t> - is a delicious and versatile product that has a distinctive texture and is fantastic both cold and cooked (grilled or fried). </a:t>
            </a:r>
            <a:endParaRPr lang="el-GR" sz="2000" b="1" dirty="0"/>
          </a:p>
          <a:p>
            <a:r>
              <a:rPr lang="en-GB" sz="2000" b="1" dirty="0"/>
              <a:t>This white, semi-hard cheese has been produced on the island for centuries and is traditionally prepared with a precise quantity of goat or sheep’s milk in order to qualify as authentic Halloumi. </a:t>
            </a:r>
          </a:p>
          <a:p>
            <a:r>
              <a:rPr lang="en-GB" sz="2000" b="1" dirty="0"/>
              <a:t>It can also be made with cow’s milk, or even a mixture of all three milks. Mint is often added to this salty cheese, and it has a long shelf life. https://www.visitcyprus.com</a:t>
            </a:r>
            <a:endParaRPr lang="el-GR" sz="2000" b="1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92" y="2682874"/>
            <a:ext cx="3110364" cy="2402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7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8388350" cy="1584176"/>
          </a:xfrm>
        </p:spPr>
        <p:txBody>
          <a:bodyPr/>
          <a:lstStyle/>
          <a:p>
            <a:r>
              <a:rPr lang="en-GB" sz="4800" u="sng" dirty="0"/>
              <a:t>Health benefits of goat milk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412776"/>
            <a:ext cx="4447133" cy="544522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latin typeface="Bookman Old Style" panose="02050604050505020204" pitchFamily="18" charset="0"/>
            </a:endParaRPr>
          </a:p>
          <a:p>
            <a:pPr fontAlgn="base"/>
            <a:r>
              <a:rPr lang="en-GB" sz="2000" dirty="0"/>
              <a:t>1. It’s easier to digest</a:t>
            </a:r>
            <a:endParaRPr lang="el-GR" sz="2000" dirty="0"/>
          </a:p>
          <a:p>
            <a:pPr fontAlgn="base"/>
            <a:r>
              <a:rPr lang="en-GB" sz="2000" dirty="0"/>
              <a:t>2. It’s good for the skin</a:t>
            </a:r>
            <a:endParaRPr lang="el-GR" sz="2000" dirty="0"/>
          </a:p>
          <a:p>
            <a:pPr fontAlgn="base"/>
            <a:r>
              <a:rPr lang="en-GB" sz="2000" dirty="0"/>
              <a:t>3. It’s high in calcium and other minerals</a:t>
            </a:r>
            <a:endParaRPr lang="el-GR" sz="2000" dirty="0"/>
          </a:p>
          <a:p>
            <a:pPr fontAlgn="base"/>
            <a:r>
              <a:rPr lang="en-GB" sz="2000" dirty="0"/>
              <a:t>4.  It has healing properties</a:t>
            </a:r>
            <a:endParaRPr lang="el-GR" sz="2000" dirty="0"/>
          </a:p>
          <a:p>
            <a:pPr fontAlgn="base"/>
            <a:r>
              <a:rPr lang="en-GB" sz="2000" dirty="0"/>
              <a:t>5. It contains fewer allergens</a:t>
            </a:r>
            <a:endParaRPr lang="el-GR" sz="2000" dirty="0"/>
          </a:p>
          <a:p>
            <a:pPr fontAlgn="base"/>
            <a:r>
              <a:rPr lang="en-GB" sz="2000" dirty="0"/>
              <a:t>6. It’s good for your cholesterol</a:t>
            </a:r>
          </a:p>
          <a:p>
            <a:pPr fontAlgn="base"/>
            <a:endParaRPr lang="en-GB" sz="2000" dirty="0"/>
          </a:p>
          <a:p>
            <a:pPr fontAlgn="base"/>
            <a:r>
              <a:rPr lang="en-GB" sz="2000" u="sng" dirty="0"/>
              <a:t>(</a:t>
            </a:r>
            <a:r>
              <a:rPr lang="en-US" sz="2000" u="sng" dirty="0">
                <a:hlinkClick r:id="rId3"/>
              </a:rPr>
              <a:t>http://home.bt.com)</a:t>
            </a:r>
            <a:endParaRPr lang="el-GR" sz="2000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92" y="2682875"/>
            <a:ext cx="2822332" cy="2258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3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4025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 u="sng" dirty="0"/>
              <a:t>E - Book</a:t>
            </a:r>
            <a:endParaRPr lang="el-G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625" y="1412776"/>
            <a:ext cx="4867275" cy="5975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b="1" dirty="0"/>
              <a:t>All the recipes will be included in the e- Book we made.</a:t>
            </a:r>
          </a:p>
          <a:p>
            <a:pPr marL="857250" indent="-857250">
              <a:buFont typeface="Wingdings" pitchFamily="2" charset="2"/>
              <a:buChar char="§"/>
              <a:defRPr/>
            </a:pPr>
            <a:endParaRPr lang="en-US" sz="6400" b="1" dirty="0"/>
          </a:p>
        </p:txBody>
      </p:sp>
      <p:sp>
        <p:nvSpPr>
          <p:cNvPr id="36868" name="AutoShape 2" descr="Image result for cyprus larnaca map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l-G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93D14-AC48-4DB8-B4C1-2AAA7F19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61" y="1988840"/>
            <a:ext cx="3443382" cy="36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en-US" u="sng" dirty="0">
                <a:effectLst/>
              </a:rPr>
              <a:t>Fruits, Oats, Nuts and Chocolate Bars</a:t>
            </a:r>
            <a:endParaRPr lang="el-G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412875"/>
            <a:ext cx="4330700" cy="5141913"/>
          </a:xfrm>
        </p:spPr>
        <p:txBody>
          <a:bodyPr rtlCol="0">
            <a:normAutofit lnSpcReduction="10000"/>
          </a:bodyPr>
          <a:lstStyle/>
          <a:p>
            <a:r>
              <a:rPr lang="en-GB" sz="2400" b="1" dirty="0"/>
              <a:t>Preparation time: 20 min  </a:t>
            </a:r>
            <a:endParaRPr lang="el-GR" sz="2400" b="1" dirty="0"/>
          </a:p>
          <a:p>
            <a:r>
              <a:rPr lang="en-GB" sz="2400" b="1" dirty="0"/>
              <a:t>Difficulty: 1 </a:t>
            </a:r>
            <a:endParaRPr lang="el-GR" sz="2400" b="1" dirty="0"/>
          </a:p>
          <a:p>
            <a:r>
              <a:rPr lang="en-GB" sz="2400" b="1" u="sng" dirty="0"/>
              <a:t>Ingredients:</a:t>
            </a:r>
            <a:endParaRPr lang="el-GR" sz="2400" b="1" dirty="0"/>
          </a:p>
          <a:p>
            <a:r>
              <a:rPr lang="en-US" sz="2400" b="1" dirty="0"/>
              <a:t>250 gr soft and dry dates</a:t>
            </a:r>
            <a:endParaRPr lang="el-GR" sz="2400" b="1" dirty="0"/>
          </a:p>
          <a:p>
            <a:r>
              <a:rPr lang="en-US" sz="2400" b="1" dirty="0"/>
              <a:t>1 ½ cup </a:t>
            </a:r>
            <a:r>
              <a:rPr lang="en-US" sz="2400" b="1" dirty="0" err="1"/>
              <a:t>oatflakes</a:t>
            </a:r>
            <a:r>
              <a:rPr lang="en-US" sz="2400" b="1" dirty="0"/>
              <a:t> in powder</a:t>
            </a:r>
            <a:endParaRPr lang="el-GR" sz="2400" b="1" dirty="0"/>
          </a:p>
          <a:p>
            <a:r>
              <a:rPr lang="en-US" sz="2400" b="1" dirty="0"/>
              <a:t>3 tbsp.   honey (lukewarm)</a:t>
            </a:r>
            <a:endParaRPr lang="el-GR" sz="2400" b="1" dirty="0"/>
          </a:p>
          <a:p>
            <a:r>
              <a:rPr lang="en-US" sz="2400" b="1" dirty="0"/>
              <a:t>2 tbsp. whole wheat tahini</a:t>
            </a:r>
            <a:endParaRPr lang="el-GR" sz="2400" b="1" dirty="0"/>
          </a:p>
          <a:p>
            <a:r>
              <a:rPr lang="en-US" sz="2400" b="1" dirty="0"/>
              <a:t>1 cup raw or roasted nuts cut in big pieces</a:t>
            </a:r>
            <a:endParaRPr lang="el-GR" sz="2400" b="1" dirty="0"/>
          </a:p>
          <a:p>
            <a:r>
              <a:rPr lang="en-US" sz="2400" b="1" dirty="0"/>
              <a:t>100 gr. Dark Chocolate finely cut</a:t>
            </a:r>
            <a:endParaRPr lang="el-GR" sz="24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119461" cy="394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1014D-D3B3-4248-A76E-6C657B4E4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6040041"/>
            <a:ext cx="2865368" cy="664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en-US" u="sng" dirty="0">
                <a:effectLst/>
              </a:rPr>
              <a:t>Fruits, Oats, Nuts and Chocolate Bars</a:t>
            </a:r>
            <a:endParaRPr lang="el-G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412875"/>
            <a:ext cx="4330700" cy="5141913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2400" b="1" u="sng" dirty="0"/>
              <a:t>Preparation:</a:t>
            </a:r>
            <a:endParaRPr lang="el-GR" sz="2400" dirty="0"/>
          </a:p>
          <a:p>
            <a:r>
              <a:rPr lang="en-US" sz="2400" b="1" dirty="0"/>
              <a:t>Melt dates in a blender</a:t>
            </a:r>
            <a:endParaRPr lang="el-GR" sz="2400" b="1" dirty="0"/>
          </a:p>
          <a:p>
            <a:r>
              <a:rPr lang="en-US" sz="2400" b="1" dirty="0"/>
              <a:t>Put dates in a ball and add the honey, the oats , the tahini and the nuts .</a:t>
            </a:r>
            <a:endParaRPr lang="el-GR" sz="2400" b="1" dirty="0"/>
          </a:p>
          <a:p>
            <a:r>
              <a:rPr lang="en-US" sz="2400" b="1" dirty="0"/>
              <a:t>Stir to become homogenous</a:t>
            </a:r>
            <a:endParaRPr lang="el-GR" sz="2400" b="1" dirty="0"/>
          </a:p>
          <a:p>
            <a:r>
              <a:rPr lang="en-US" sz="2400" b="1" dirty="0"/>
              <a:t>Finally add the chocolate pieces and stir</a:t>
            </a:r>
            <a:endParaRPr lang="el-GR" sz="2400" b="1" dirty="0"/>
          </a:p>
          <a:p>
            <a:r>
              <a:rPr lang="en-US" sz="2400" b="1" dirty="0"/>
              <a:t>Put in a square tray. Press to become even. </a:t>
            </a:r>
            <a:endParaRPr lang="el-GR" sz="2400" b="1" dirty="0"/>
          </a:p>
          <a:p>
            <a:r>
              <a:rPr lang="en-US" sz="2400" b="1" dirty="0"/>
              <a:t>Cool for 30 min. </a:t>
            </a:r>
            <a:endParaRPr lang="el-GR" sz="2400" b="1" dirty="0"/>
          </a:p>
          <a:p>
            <a:r>
              <a:rPr lang="en-US" sz="2400" b="1" dirty="0"/>
              <a:t>Cut in oblong pieces.</a:t>
            </a:r>
            <a:endParaRPr lang="el-GR" sz="2400" b="1" dirty="0"/>
          </a:p>
          <a:p>
            <a:r>
              <a:rPr lang="en-US" sz="2400" b="1" dirty="0"/>
              <a:t>Keep the bars in an airtight glass bottle</a:t>
            </a:r>
            <a:endParaRPr lang="el-GR" sz="2400" b="1" dirty="0"/>
          </a:p>
          <a:p>
            <a:r>
              <a:rPr lang="en-US" sz="2400" b="1" dirty="0"/>
              <a:t>Makes 9 bars.</a:t>
            </a:r>
            <a:r>
              <a:rPr lang="en-US" sz="2400" b="1" u="sng" dirty="0"/>
              <a:t> </a:t>
            </a:r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119461" cy="394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E7702-3663-441A-AC3D-FCCB9A08E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968" y="6040041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r>
              <a:rPr lang="en-US" u="sng" dirty="0">
                <a:effectLst/>
              </a:rPr>
              <a:t>Dates</a:t>
            </a:r>
            <a:endParaRPr lang="el-GR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412875"/>
            <a:ext cx="4896346" cy="5141913"/>
          </a:xfrm>
        </p:spPr>
        <p:txBody>
          <a:bodyPr rtlCol="0">
            <a:normAutofit fontScale="92500" lnSpcReduction="20000"/>
          </a:bodyPr>
          <a:lstStyle/>
          <a:p>
            <a:r>
              <a:rPr lang="en-GB" sz="2400" b="1" dirty="0"/>
              <a:t>Dates are the fruit of the date palm tree,.</a:t>
            </a:r>
            <a:endParaRPr lang="el-GR" sz="2400" b="1" dirty="0"/>
          </a:p>
          <a:p>
            <a:r>
              <a:rPr lang="en-GB" sz="2400" b="1" dirty="0"/>
              <a:t>Dates are chewy with a sweet </a:t>
            </a:r>
            <a:r>
              <a:rPr lang="en-GB" sz="2400" b="1" dirty="0" err="1"/>
              <a:t>flavor</a:t>
            </a:r>
            <a:r>
              <a:rPr lang="en-GB" sz="2400" b="1" dirty="0"/>
              <a:t>. </a:t>
            </a:r>
          </a:p>
          <a:p>
            <a:r>
              <a:rPr lang="en-GB" sz="2400" b="1" dirty="0"/>
              <a:t>Dates contain several minerals, including phosphorus, potassium, calcium and magnesium. </a:t>
            </a:r>
          </a:p>
          <a:p>
            <a:r>
              <a:rPr lang="en-GB" sz="2400" b="1" dirty="0"/>
              <a:t>All of these have been studied for their potential to prevent bone-related conditions like osteoporosis. </a:t>
            </a:r>
            <a:endParaRPr lang="el-GR" sz="2400" b="1" dirty="0"/>
          </a:p>
          <a:p>
            <a:pPr lvl="0"/>
            <a:r>
              <a:rPr lang="en-GB" sz="2400" b="1" dirty="0"/>
              <a:t>Dates have the potential to help with </a:t>
            </a:r>
            <a:r>
              <a:rPr lang="en-GB" sz="2400" b="1" dirty="0">
                <a:hlinkClick r:id="rId3"/>
              </a:rPr>
              <a:t>blood sugar regulation</a:t>
            </a:r>
            <a:r>
              <a:rPr lang="en-GB" sz="2400" b="1" dirty="0"/>
              <a:t> due to their low </a:t>
            </a:r>
            <a:r>
              <a:rPr lang="en-GB" sz="2400" b="1" dirty="0" err="1"/>
              <a:t>glycemic</a:t>
            </a:r>
            <a:r>
              <a:rPr lang="en-GB" sz="2400" b="1" dirty="0"/>
              <a:t> index, </a:t>
            </a:r>
            <a:r>
              <a:rPr lang="en-GB" sz="2400" b="1" dirty="0" err="1"/>
              <a:t>fiber</a:t>
            </a:r>
            <a:r>
              <a:rPr lang="en-GB" sz="2400" b="1" dirty="0"/>
              <a:t> and antioxidants. Thus, eating them may benefit diabetes management</a:t>
            </a:r>
            <a:endParaRPr lang="el-GR" sz="24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C9294-305D-4872-A87A-A8DED31E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772816"/>
            <a:ext cx="2310584" cy="3535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1651A-1ADD-4A49-A65C-9BF22F0EE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863" y="6160650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51909" cy="1143000"/>
          </a:xfrm>
        </p:spPr>
        <p:txBody>
          <a:bodyPr/>
          <a:lstStyle/>
          <a:p>
            <a:r>
              <a:rPr lang="en-GB" u="sng" dirty="0">
                <a:effectLst/>
              </a:rPr>
              <a:t>Health benefits of Dates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412875"/>
            <a:ext cx="4330700" cy="5141913"/>
          </a:xfrm>
        </p:spPr>
        <p:txBody>
          <a:bodyPr rtlCol="0">
            <a:normAutofit fontScale="92500" lnSpcReduction="20000"/>
          </a:bodyPr>
          <a:lstStyle/>
          <a:p>
            <a:endParaRPr lang="en-GB" sz="2400" dirty="0"/>
          </a:p>
          <a:p>
            <a:pPr marL="45720" indent="0">
              <a:buNone/>
            </a:pPr>
            <a:r>
              <a:rPr lang="en-GB" sz="2600" b="1" dirty="0"/>
              <a:t>They are  </a:t>
            </a:r>
          </a:p>
          <a:p>
            <a:r>
              <a:rPr lang="en-GB" sz="2600" b="1" dirty="0"/>
              <a:t>1. Very nutritious                                         </a:t>
            </a:r>
          </a:p>
          <a:p>
            <a:pPr fontAlgn="base"/>
            <a:r>
              <a:rPr lang="en-GB" sz="2600" b="1" dirty="0"/>
              <a:t> 2. Rich in </a:t>
            </a:r>
            <a:r>
              <a:rPr lang="en-GB" sz="2600" b="1" dirty="0" err="1"/>
              <a:t>fiber</a:t>
            </a:r>
            <a:endParaRPr lang="el-GR" sz="2600" b="1" dirty="0"/>
          </a:p>
          <a:p>
            <a:pPr fontAlgn="base"/>
            <a:r>
              <a:rPr lang="en-GB" sz="2600" b="1" dirty="0"/>
              <a:t>3. High in antioxidants</a:t>
            </a:r>
            <a:endParaRPr lang="el-GR" sz="2600" b="1" dirty="0"/>
          </a:p>
          <a:p>
            <a:pPr fontAlgn="base"/>
            <a:r>
              <a:rPr lang="en-GB" sz="2600" b="1" dirty="0"/>
              <a:t>4.  May Promote brain Health</a:t>
            </a:r>
            <a:endParaRPr lang="el-GR" sz="2600" b="1" dirty="0"/>
          </a:p>
          <a:p>
            <a:pPr fontAlgn="base"/>
            <a:r>
              <a:rPr lang="en-GB" sz="2600" b="1" dirty="0"/>
              <a:t>5. Excellent natural sweetener</a:t>
            </a:r>
          </a:p>
          <a:p>
            <a:pPr fontAlgn="base"/>
            <a:r>
              <a:rPr lang="en-GB" sz="2600" b="1" dirty="0"/>
              <a:t>6. They may promote natural </a:t>
            </a:r>
            <a:r>
              <a:rPr lang="en-GB" sz="2600" b="1" dirty="0" err="1"/>
              <a:t>labor</a:t>
            </a:r>
            <a:endParaRPr lang="el-GR" sz="2600" b="1" dirty="0"/>
          </a:p>
          <a:p>
            <a:pPr fontAlgn="base"/>
            <a:r>
              <a:rPr lang="en-GB" sz="2600" b="1" dirty="0">
                <a:hlinkClick r:id="rId3"/>
              </a:rPr>
              <a:t>https://www.healthline.com/nutrition/benefits-of-dates</a:t>
            </a:r>
            <a:endParaRPr lang="el-GR" sz="2600" b="1" dirty="0"/>
          </a:p>
          <a:p>
            <a:endParaRPr lang="el-GR" sz="2600" b="1" dirty="0"/>
          </a:p>
          <a:p>
            <a:endParaRPr lang="el-GR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FD5BB-B27C-43D1-A6E8-2D4AE74D5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844824"/>
            <a:ext cx="2310584" cy="3535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DDAE5-9916-4F7C-A002-9AD373326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452" y="5932830"/>
            <a:ext cx="286536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3564-2EFD-447A-B30E-B58962CC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Rice Pudding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5BF29-97D2-4EB1-AE8F-362E49619A8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GB" b="1" dirty="0"/>
              <a:t>Preparation time: 30 min  </a:t>
            </a:r>
            <a:endParaRPr lang="el-GR" dirty="0"/>
          </a:p>
          <a:p>
            <a:r>
              <a:rPr lang="en-GB" b="1" dirty="0"/>
              <a:t>Difficulty: 2 </a:t>
            </a:r>
            <a:endParaRPr lang="el-GR" dirty="0"/>
          </a:p>
          <a:p>
            <a:r>
              <a:rPr lang="en-GB" b="1" u="sng" dirty="0"/>
              <a:t>Ingredients:</a:t>
            </a:r>
            <a:endParaRPr lang="el-GR" dirty="0"/>
          </a:p>
          <a:p>
            <a:r>
              <a:rPr lang="en-GB" dirty="0"/>
              <a:t>4 cups Milk 1,5% fat</a:t>
            </a:r>
            <a:endParaRPr lang="el-GR" dirty="0"/>
          </a:p>
          <a:p>
            <a:r>
              <a:rPr lang="en-GB" dirty="0"/>
              <a:t>1 ½ cups water</a:t>
            </a:r>
            <a:endParaRPr lang="el-GR" dirty="0"/>
          </a:p>
          <a:p>
            <a:r>
              <a:rPr lang="en-GB" dirty="0"/>
              <a:t>1 cup brown rise washed</a:t>
            </a:r>
            <a:endParaRPr lang="el-GR" dirty="0"/>
          </a:p>
          <a:p>
            <a:r>
              <a:rPr lang="en-GB" dirty="0"/>
              <a:t>½ cup sugar</a:t>
            </a:r>
            <a:endParaRPr lang="el-GR" dirty="0"/>
          </a:p>
          <a:p>
            <a:r>
              <a:rPr lang="en-GB" dirty="0"/>
              <a:t>4 tablespoons honey</a:t>
            </a:r>
            <a:endParaRPr lang="el-GR" dirty="0"/>
          </a:p>
          <a:p>
            <a:r>
              <a:rPr lang="en-GB" dirty="0"/>
              <a:t>1 tablespoons corn flour</a:t>
            </a:r>
            <a:endParaRPr lang="el-GR" dirty="0"/>
          </a:p>
          <a:p>
            <a:r>
              <a:rPr lang="en-GB" dirty="0"/>
              <a:t>4 tablespoons flower water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latin typeface="Bookman Old Style" panose="02050604050505020204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22237-0D5A-4BC5-915D-FDA6C9CA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360" y="2348880"/>
            <a:ext cx="2670279" cy="249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66D52-B54C-47FC-9B75-42F1E1B69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676" y="5976464"/>
            <a:ext cx="2865368" cy="664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7" y="1124744"/>
            <a:ext cx="4667387" cy="54006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altLang="el-GR" sz="2400" b="1" dirty="0">
              <a:latin typeface="Bookman Old Style" pitchFamily="18" charset="0"/>
            </a:endParaRPr>
          </a:p>
          <a:p>
            <a:r>
              <a:rPr lang="en-US" sz="2400" b="1" u="sng" dirty="0"/>
              <a:t>Preparation:</a:t>
            </a:r>
            <a:endParaRPr lang="el-GR" sz="2400" dirty="0"/>
          </a:p>
          <a:p>
            <a:r>
              <a:rPr lang="en-GB" sz="2400" b="1" dirty="0"/>
              <a:t>In a large saucepan boil the water. Wash the rise and add it to the water. </a:t>
            </a:r>
            <a:endParaRPr lang="el-GR" sz="2400" b="1" dirty="0"/>
          </a:p>
          <a:p>
            <a:r>
              <a:rPr lang="en-GB" sz="2400" b="1" dirty="0"/>
              <a:t>Pour in the milk, the sugar and the honey.</a:t>
            </a:r>
            <a:endParaRPr lang="el-GR" sz="2400" b="1" dirty="0"/>
          </a:p>
          <a:p>
            <a:r>
              <a:rPr lang="en-GB" sz="2400" b="1" dirty="0"/>
              <a:t>When it boils reduce the heat to low.</a:t>
            </a:r>
            <a:endParaRPr lang="el-GR" sz="2400" b="1" dirty="0"/>
          </a:p>
          <a:p>
            <a:r>
              <a:rPr lang="en-GB" sz="2400" b="1" dirty="0"/>
              <a:t>Stirring occasionally, cook for </a:t>
            </a:r>
            <a:r>
              <a:rPr lang="en-US" sz="2400" b="1" dirty="0"/>
              <a:t>20</a:t>
            </a:r>
            <a:r>
              <a:rPr lang="en-GB" sz="2400" b="1" dirty="0"/>
              <a:t> to </a:t>
            </a:r>
            <a:r>
              <a:rPr lang="en-US" sz="2400" b="1" dirty="0"/>
              <a:t>30</a:t>
            </a:r>
            <a:r>
              <a:rPr lang="en-GB" sz="2400" b="1" dirty="0"/>
              <a:t> minutes until it absorbs the milk. </a:t>
            </a:r>
            <a:endParaRPr lang="el-GR" sz="2400" b="1" dirty="0"/>
          </a:p>
          <a:p>
            <a:r>
              <a:rPr lang="en-GB" sz="2400" b="1" dirty="0"/>
              <a:t>Once thickened, add the flower water.</a:t>
            </a:r>
            <a:endParaRPr lang="el-GR" sz="2400" b="1" dirty="0"/>
          </a:p>
          <a:p>
            <a:r>
              <a:rPr lang="en-GB" sz="2400" b="1" dirty="0"/>
              <a:t>Remove from the heat.</a:t>
            </a:r>
            <a:endParaRPr lang="el-GR" sz="2400" b="1" dirty="0"/>
          </a:p>
          <a:p>
            <a:r>
              <a:rPr lang="en-GB" sz="2400" b="1" dirty="0"/>
              <a:t>Pour in small balls.</a:t>
            </a:r>
            <a:endParaRPr lang="el-GR" sz="2400" b="1" dirty="0"/>
          </a:p>
          <a:p>
            <a:r>
              <a:rPr lang="en-GB" sz="2400" b="1" dirty="0"/>
              <a:t>Let cool and then refrigerate. </a:t>
            </a:r>
            <a:endParaRPr lang="el-GR" sz="2400" b="1" dirty="0"/>
          </a:p>
          <a:p>
            <a:r>
              <a:rPr lang="en-GB" sz="2400" b="1" dirty="0"/>
              <a:t>Sprinkle with cinnamon.</a:t>
            </a:r>
          </a:p>
          <a:p>
            <a:r>
              <a:rPr lang="el-GR" sz="2400" b="1" dirty="0"/>
              <a:t> </a:t>
            </a:r>
            <a:r>
              <a:rPr lang="en-US" sz="2400" b="1" dirty="0"/>
              <a:t>Makes 5 balls</a:t>
            </a:r>
            <a:r>
              <a:rPr lang="en-US" sz="2400" dirty="0"/>
              <a:t>.</a:t>
            </a:r>
            <a:r>
              <a:rPr lang="en-US" sz="2400" b="1" u="sng" dirty="0"/>
              <a:t> </a:t>
            </a:r>
            <a:endParaRPr lang="el-GR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5E2071-CAE8-47D4-A353-75319118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01" y="292006"/>
            <a:ext cx="6512511" cy="1143000"/>
          </a:xfrm>
        </p:spPr>
        <p:txBody>
          <a:bodyPr/>
          <a:lstStyle/>
          <a:p>
            <a:r>
              <a:rPr lang="en-US" u="sng" dirty="0"/>
              <a:t>Rice Pudding</a:t>
            </a:r>
            <a:endParaRPr lang="el-GR" altLang="el-GR" b="1" dirty="0">
              <a:latin typeface="Bookman Old Style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37745F-1600-4083-9134-18821B733C8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426880" y="3862083"/>
            <a:ext cx="3225064" cy="2627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D3C70-DF9E-4FEA-8789-7C791452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955" y="1295215"/>
            <a:ext cx="2847079" cy="213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76FFA-A361-4258-B71F-0980A52B7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6031368"/>
            <a:ext cx="2865368" cy="664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1126" y="1097261"/>
            <a:ext cx="5761336" cy="5760739"/>
          </a:xfrm>
        </p:spPr>
        <p:txBody>
          <a:bodyPr rtlCol="0">
            <a:normAutofit fontScale="55000" lnSpcReduction="20000"/>
          </a:bodyPr>
          <a:lstStyle/>
          <a:p>
            <a:r>
              <a:rPr lang="en-GB" sz="3800" b="1" dirty="0"/>
              <a:t>One of the oldest cereal grains, rice (Oryza sativa) is believed to have been grown for at least 5000 years.</a:t>
            </a:r>
            <a:endParaRPr lang="el-GR" sz="3800" b="1" dirty="0"/>
          </a:p>
          <a:p>
            <a:r>
              <a:rPr lang="en-GB" sz="3800" b="1" dirty="0"/>
              <a:t>It is a staple food for more than half of the world's population, particularly those living in southern and eastern Asia.</a:t>
            </a:r>
            <a:endParaRPr lang="el-GR" sz="3800" b="1" dirty="0"/>
          </a:p>
          <a:p>
            <a:r>
              <a:rPr lang="en-GB" sz="3800" b="1" dirty="0"/>
              <a:t>White rice is the most commonly consumed type, but brown (whole grain) rice is becoming increasingly popular in some Western countries due to its health benefits.</a:t>
            </a:r>
            <a:endParaRPr lang="el-GR" sz="3800" b="1" dirty="0"/>
          </a:p>
          <a:p>
            <a:r>
              <a:rPr lang="en-GB" sz="3800" b="1" dirty="0"/>
              <a:t>Various products are made from rice. These include rice flour, rice syrup, rice bran oil, and rice milk.</a:t>
            </a:r>
            <a:endParaRPr lang="el-GR" sz="3800" b="1" dirty="0"/>
          </a:p>
          <a:p>
            <a:r>
              <a:rPr lang="en-GB" sz="3800" b="1" dirty="0"/>
              <a:t>It is usually white in </a:t>
            </a:r>
            <a:r>
              <a:rPr lang="en-GB" sz="3800" b="1" dirty="0" err="1"/>
              <a:t>color</a:t>
            </a:r>
            <a:r>
              <a:rPr lang="en-GB" sz="3800" b="1" dirty="0"/>
              <a:t>, but brown rice can come in a variety of shades; brown, reddish, purplish, or black.</a:t>
            </a:r>
            <a:endParaRPr lang="el-GR" sz="3800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81470FC-0C25-483C-B155-50EBFB103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5249" y="1052736"/>
            <a:ext cx="2566638" cy="192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05038-6ADA-41B6-BBAB-974AB6E5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6021387"/>
            <a:ext cx="2865368" cy="664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12B66-C5F7-490A-A529-F61C14318725}"/>
              </a:ext>
            </a:extLst>
          </p:cNvPr>
          <p:cNvSpPr txBox="1"/>
          <p:nvPr/>
        </p:nvSpPr>
        <p:spPr>
          <a:xfrm>
            <a:off x="2928641" y="259323"/>
            <a:ext cx="256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Rice</a:t>
            </a:r>
            <a:endParaRPr lang="el-GR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2686</TotalTime>
  <Words>1614</Words>
  <Application>Microsoft Office PowerPoint</Application>
  <PresentationFormat>On-screen Show (4:3)</PresentationFormat>
  <Paragraphs>231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Garamond</vt:lpstr>
      <vt:lpstr>Georgia</vt:lpstr>
      <vt:lpstr>Times New Roman</vt:lpstr>
      <vt:lpstr>Trebuchet MS</vt:lpstr>
      <vt:lpstr>Wingdings</vt:lpstr>
      <vt:lpstr>Slipstream</vt:lpstr>
      <vt:lpstr>Cantine Recipes from Cyprus</vt:lpstr>
      <vt:lpstr>E - Book</vt:lpstr>
      <vt:lpstr>Fruits, Oats, Nuts and Chocolate Bars</vt:lpstr>
      <vt:lpstr>Fruits, Oats, Nuts and Chocolate Bars</vt:lpstr>
      <vt:lpstr>Dates</vt:lpstr>
      <vt:lpstr>Health benefits of Dates</vt:lpstr>
      <vt:lpstr>Rice Pudding</vt:lpstr>
      <vt:lpstr>Rice Pudding</vt:lpstr>
      <vt:lpstr>PowerPoint Presentation</vt:lpstr>
      <vt:lpstr>Health benefits of Rice</vt:lpstr>
      <vt:lpstr>PowerPoint Presentation</vt:lpstr>
      <vt:lpstr>PowerPoint Presentation</vt:lpstr>
      <vt:lpstr>Tahini</vt:lpstr>
      <vt:lpstr>PowerPoint Presentation</vt:lpstr>
      <vt:lpstr>Eliopittes Cyprus traditional olive pies</vt:lpstr>
      <vt:lpstr>Preparation:</vt:lpstr>
      <vt:lpstr>Olives</vt:lpstr>
      <vt:lpstr>Health benefits of olives</vt:lpstr>
      <vt:lpstr>Halloumi Pie Cyprus traditional Pie</vt:lpstr>
      <vt:lpstr>Preparation:</vt:lpstr>
      <vt:lpstr>History of Haloumi Cheese</vt:lpstr>
      <vt:lpstr>Health benefits of goat milk</vt:lpstr>
      <vt:lpstr>E - Book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Multimedia PC</dc:creator>
  <cp:lastModifiedBy>Alexandros Mannari</cp:lastModifiedBy>
  <cp:revision>169</cp:revision>
  <cp:lastPrinted>2020-01-23T09:00:26Z</cp:lastPrinted>
  <dcterms:created xsi:type="dcterms:W3CDTF">2008-03-15T16:52:18Z</dcterms:created>
  <dcterms:modified xsi:type="dcterms:W3CDTF">2020-02-05T15:10:47Z</dcterms:modified>
</cp:coreProperties>
</file>