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4" d="100"/>
          <a:sy n="64" d="100"/>
        </p:scale>
        <p:origin x="156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8EF89-CF19-439B-B965-6AA8BEA60889}" type="datetimeFigureOut">
              <a:rPr lang="en-US" smtClean="0"/>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CEF5F-32ED-4B9A-B727-530FA93B8A4E}" type="slidenum">
              <a:rPr lang="en-US" smtClean="0"/>
              <a:t>‹#›</a:t>
            </a:fld>
            <a:endParaRPr lang="en-US"/>
          </a:p>
        </p:txBody>
      </p:sp>
    </p:spTree>
    <p:extLst>
      <p:ext uri="{BB962C8B-B14F-4D97-AF65-F5344CB8AC3E}">
        <p14:creationId xmlns:p14="http://schemas.microsoft.com/office/powerpoint/2010/main" val="113810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CEF5F-32ED-4B9A-B727-530FA93B8A4E}" type="slidenum">
              <a:rPr lang="en-US" smtClean="0"/>
              <a:t>1</a:t>
            </a:fld>
            <a:endParaRPr lang="en-US"/>
          </a:p>
        </p:txBody>
      </p:sp>
    </p:spTree>
    <p:extLst>
      <p:ext uri="{BB962C8B-B14F-4D97-AF65-F5344CB8AC3E}">
        <p14:creationId xmlns:p14="http://schemas.microsoft.com/office/powerpoint/2010/main" val="130635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7844C1-8553-4189-9336-FF820F91C8FD}"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41FD-ACA2-4FFC-8D45-F1FD2BDC7BD1}" type="slidenum">
              <a:rPr lang="en-US" smtClean="0"/>
              <a:t>‹#›</a:t>
            </a:fld>
            <a:endParaRPr lang="en-US"/>
          </a:p>
        </p:txBody>
      </p:sp>
    </p:spTree>
    <p:extLst>
      <p:ext uri="{BB962C8B-B14F-4D97-AF65-F5344CB8AC3E}">
        <p14:creationId xmlns:p14="http://schemas.microsoft.com/office/powerpoint/2010/main" val="250414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844C1-8553-4189-9336-FF820F91C8FD}"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41FD-ACA2-4FFC-8D45-F1FD2BDC7BD1}" type="slidenum">
              <a:rPr lang="en-US" smtClean="0"/>
              <a:t>‹#›</a:t>
            </a:fld>
            <a:endParaRPr lang="en-US"/>
          </a:p>
        </p:txBody>
      </p:sp>
    </p:spTree>
    <p:extLst>
      <p:ext uri="{BB962C8B-B14F-4D97-AF65-F5344CB8AC3E}">
        <p14:creationId xmlns:p14="http://schemas.microsoft.com/office/powerpoint/2010/main" val="153626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844C1-8553-4189-9336-FF820F91C8FD}"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41FD-ACA2-4FFC-8D45-F1FD2BDC7BD1}" type="slidenum">
              <a:rPr lang="en-US" smtClean="0"/>
              <a:t>‹#›</a:t>
            </a:fld>
            <a:endParaRPr lang="en-US"/>
          </a:p>
        </p:txBody>
      </p:sp>
    </p:spTree>
    <p:extLst>
      <p:ext uri="{BB962C8B-B14F-4D97-AF65-F5344CB8AC3E}">
        <p14:creationId xmlns:p14="http://schemas.microsoft.com/office/powerpoint/2010/main" val="370225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844C1-8553-4189-9336-FF820F91C8FD}"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41FD-ACA2-4FFC-8D45-F1FD2BDC7BD1}" type="slidenum">
              <a:rPr lang="en-US" smtClean="0"/>
              <a:t>‹#›</a:t>
            </a:fld>
            <a:endParaRPr lang="en-US"/>
          </a:p>
        </p:txBody>
      </p:sp>
    </p:spTree>
    <p:extLst>
      <p:ext uri="{BB962C8B-B14F-4D97-AF65-F5344CB8AC3E}">
        <p14:creationId xmlns:p14="http://schemas.microsoft.com/office/powerpoint/2010/main" val="422228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844C1-8553-4189-9336-FF820F91C8FD}"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41FD-ACA2-4FFC-8D45-F1FD2BDC7BD1}" type="slidenum">
              <a:rPr lang="en-US" smtClean="0"/>
              <a:t>‹#›</a:t>
            </a:fld>
            <a:endParaRPr lang="en-US"/>
          </a:p>
        </p:txBody>
      </p:sp>
    </p:spTree>
    <p:extLst>
      <p:ext uri="{BB962C8B-B14F-4D97-AF65-F5344CB8AC3E}">
        <p14:creationId xmlns:p14="http://schemas.microsoft.com/office/powerpoint/2010/main" val="290402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844C1-8553-4189-9336-FF820F91C8FD}"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041FD-ACA2-4FFC-8D45-F1FD2BDC7BD1}" type="slidenum">
              <a:rPr lang="en-US" smtClean="0"/>
              <a:t>‹#›</a:t>
            </a:fld>
            <a:endParaRPr lang="en-US"/>
          </a:p>
        </p:txBody>
      </p:sp>
    </p:spTree>
    <p:extLst>
      <p:ext uri="{BB962C8B-B14F-4D97-AF65-F5344CB8AC3E}">
        <p14:creationId xmlns:p14="http://schemas.microsoft.com/office/powerpoint/2010/main" val="201373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844C1-8553-4189-9336-FF820F91C8FD}"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041FD-ACA2-4FFC-8D45-F1FD2BDC7BD1}" type="slidenum">
              <a:rPr lang="en-US" smtClean="0"/>
              <a:t>‹#›</a:t>
            </a:fld>
            <a:endParaRPr lang="en-US"/>
          </a:p>
        </p:txBody>
      </p:sp>
    </p:spTree>
    <p:extLst>
      <p:ext uri="{BB962C8B-B14F-4D97-AF65-F5344CB8AC3E}">
        <p14:creationId xmlns:p14="http://schemas.microsoft.com/office/powerpoint/2010/main" val="18421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844C1-8553-4189-9336-FF820F91C8FD}"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041FD-ACA2-4FFC-8D45-F1FD2BDC7BD1}" type="slidenum">
              <a:rPr lang="en-US" smtClean="0"/>
              <a:t>‹#›</a:t>
            </a:fld>
            <a:endParaRPr lang="en-US"/>
          </a:p>
        </p:txBody>
      </p:sp>
    </p:spTree>
    <p:extLst>
      <p:ext uri="{BB962C8B-B14F-4D97-AF65-F5344CB8AC3E}">
        <p14:creationId xmlns:p14="http://schemas.microsoft.com/office/powerpoint/2010/main" val="59472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844C1-8553-4189-9336-FF820F91C8FD}"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041FD-ACA2-4FFC-8D45-F1FD2BDC7BD1}" type="slidenum">
              <a:rPr lang="en-US" smtClean="0"/>
              <a:t>‹#›</a:t>
            </a:fld>
            <a:endParaRPr lang="en-US"/>
          </a:p>
        </p:txBody>
      </p:sp>
    </p:spTree>
    <p:extLst>
      <p:ext uri="{BB962C8B-B14F-4D97-AF65-F5344CB8AC3E}">
        <p14:creationId xmlns:p14="http://schemas.microsoft.com/office/powerpoint/2010/main" val="56843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7844C1-8553-4189-9336-FF820F91C8FD}"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041FD-ACA2-4FFC-8D45-F1FD2BDC7BD1}" type="slidenum">
              <a:rPr lang="en-US" smtClean="0"/>
              <a:t>‹#›</a:t>
            </a:fld>
            <a:endParaRPr lang="en-US"/>
          </a:p>
        </p:txBody>
      </p:sp>
    </p:spTree>
    <p:extLst>
      <p:ext uri="{BB962C8B-B14F-4D97-AF65-F5344CB8AC3E}">
        <p14:creationId xmlns:p14="http://schemas.microsoft.com/office/powerpoint/2010/main" val="27118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7844C1-8553-4189-9336-FF820F91C8FD}"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041FD-ACA2-4FFC-8D45-F1FD2BDC7BD1}" type="slidenum">
              <a:rPr lang="en-US" smtClean="0"/>
              <a:t>‹#›</a:t>
            </a:fld>
            <a:endParaRPr lang="en-US"/>
          </a:p>
        </p:txBody>
      </p:sp>
    </p:spTree>
    <p:extLst>
      <p:ext uri="{BB962C8B-B14F-4D97-AF65-F5344CB8AC3E}">
        <p14:creationId xmlns:p14="http://schemas.microsoft.com/office/powerpoint/2010/main" val="214751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844C1-8553-4189-9336-FF820F91C8FD}" type="datetimeFigureOut">
              <a:rPr lang="en-US" smtClean="0"/>
              <a:t>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041FD-ACA2-4FFC-8D45-F1FD2BDC7BD1}" type="slidenum">
              <a:rPr lang="en-US" smtClean="0"/>
              <a:t>‹#›</a:t>
            </a:fld>
            <a:endParaRPr lang="en-US"/>
          </a:p>
        </p:txBody>
      </p:sp>
    </p:spTree>
    <p:extLst>
      <p:ext uri="{BB962C8B-B14F-4D97-AF65-F5344CB8AC3E}">
        <p14:creationId xmlns:p14="http://schemas.microsoft.com/office/powerpoint/2010/main" val="216531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87570"/>
          </a:xfrm>
          <a:prstGeom prst="rect">
            <a:avLst/>
          </a:prstGeom>
        </p:spPr>
      </p:pic>
      <p:sp>
        <p:nvSpPr>
          <p:cNvPr id="2" name="Title 1"/>
          <p:cNvSpPr>
            <a:spLocks noGrp="1"/>
          </p:cNvSpPr>
          <p:nvPr>
            <p:ph type="ctrTitle"/>
          </p:nvPr>
        </p:nvSpPr>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rPr>
              <a:t>The health benefits</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rPr>
            </a:b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rPr>
              <a:t>of chocolate</a:t>
            </a:r>
          </a:p>
        </p:txBody>
      </p:sp>
      <p:sp>
        <p:nvSpPr>
          <p:cNvPr id="3" name="Subtitle 2"/>
          <p:cNvSpPr>
            <a:spLocks noGrp="1"/>
          </p:cNvSpPr>
          <p:nvPr>
            <p:ph type="subTitle" idx="1"/>
          </p:nvPr>
        </p:nvSpPr>
        <p:spPr/>
        <p:txBody>
          <a:bodyPr/>
          <a:lstStyle/>
          <a:p>
            <a:r>
              <a:rPr lang="en-US" dirty="0"/>
              <a:t>Andreas </a:t>
            </a:r>
            <a:r>
              <a:rPr lang="en-US" dirty="0" err="1"/>
              <a:t>Phasarias</a:t>
            </a:r>
            <a:endParaRPr lang="en-US" dirty="0"/>
          </a:p>
          <a:p>
            <a:r>
              <a:rPr lang="en-US" dirty="0"/>
              <a:t>C1</a:t>
            </a:r>
          </a:p>
        </p:txBody>
      </p:sp>
    </p:spTree>
    <p:extLst>
      <p:ext uri="{BB962C8B-B14F-4D97-AF65-F5344CB8AC3E}">
        <p14:creationId xmlns:p14="http://schemas.microsoft.com/office/powerpoint/2010/main" val="3604839758"/>
      </p:ext>
    </p:extLst>
  </p:cSld>
  <p:clrMapOvr>
    <a:masterClrMapping/>
  </p:clrMapOvr>
  <mc:AlternateContent xmlns:mc="http://schemas.openxmlformats.org/markup-compatibility/2006" xmlns:p14="http://schemas.microsoft.com/office/powerpoint/2010/main">
    <mc:Choice Requires="p14">
      <p:transition spd="slow" p14:dur="1500">
        <p:randomBar/>
      </p:transition>
    </mc:Choice>
    <mc:Fallback xmlns="">
      <p:transition spd="slow">
        <p:randomBa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5" y="0"/>
            <a:ext cx="9802330" cy="6870255"/>
          </a:xfrm>
          <a:prstGeom prst="rect">
            <a:avLst/>
          </a:prstGeom>
        </p:spPr>
      </p:pic>
      <p:sp>
        <p:nvSpPr>
          <p:cNvPr id="2" name="TextBox 1"/>
          <p:cNvSpPr txBox="1"/>
          <p:nvPr/>
        </p:nvSpPr>
        <p:spPr>
          <a:xfrm>
            <a:off x="323528" y="764704"/>
            <a:ext cx="8568952" cy="1323439"/>
          </a:xfrm>
          <a:prstGeom prst="rect">
            <a:avLst/>
          </a:prstGeom>
          <a:noFill/>
        </p:spPr>
        <p:txBody>
          <a:bodyPr wrap="square" rtlCol="0" anchor="ctr">
            <a:spAutoFit/>
          </a:bodyPr>
          <a:lstStyle/>
          <a:p>
            <a:pPr algn="ctr"/>
            <a:r>
              <a:rPr lang="en-US" sz="4000" b="1" u="sng" dirty="0">
                <a:solidFill>
                  <a:schemeClr val="accent6">
                    <a:lumMod val="75000"/>
                  </a:schemeClr>
                </a:solidFill>
                <a:effectLst>
                  <a:outerShdw blurRad="38100" dist="38100" dir="2700000" algn="tl">
                    <a:srgbClr val="000000">
                      <a:alpha val="43137"/>
                    </a:srgbClr>
                  </a:outerShdw>
                </a:effectLst>
              </a:rPr>
              <a:t>Chocolate is rich in good fats, acids and vitamin E which protect your organism</a:t>
            </a:r>
          </a:p>
        </p:txBody>
      </p:sp>
      <p:sp>
        <p:nvSpPr>
          <p:cNvPr id="3" name="TextBox 2"/>
          <p:cNvSpPr txBox="1"/>
          <p:nvPr/>
        </p:nvSpPr>
        <p:spPr>
          <a:xfrm>
            <a:off x="467544" y="4077072"/>
            <a:ext cx="8424936" cy="1200329"/>
          </a:xfrm>
          <a:prstGeom prst="rect">
            <a:avLst/>
          </a:prstGeom>
          <a:noFill/>
        </p:spPr>
        <p:txBody>
          <a:bodyPr wrap="square" rtlCol="0">
            <a:spAutoFit/>
          </a:bodyPr>
          <a:lstStyle/>
          <a:p>
            <a:pPr algn="ctr"/>
            <a:r>
              <a:rPr lang="en-US" sz="2400" b="1" dirty="0">
                <a:solidFill>
                  <a:schemeClr val="accent6">
                    <a:lumMod val="50000"/>
                  </a:schemeClr>
                </a:solidFill>
              </a:rPr>
              <a:t>The average consumption of chocolate </a:t>
            </a:r>
            <a:r>
              <a:rPr lang="en-US" sz="2400" b="1" i="1" dirty="0">
                <a:solidFill>
                  <a:schemeClr val="accent6">
                    <a:lumMod val="50000"/>
                  </a:schemeClr>
                </a:solidFill>
              </a:rPr>
              <a:t>50-70 grams per week </a:t>
            </a:r>
            <a:r>
              <a:rPr lang="en-US" sz="2400" b="1" dirty="0">
                <a:solidFill>
                  <a:schemeClr val="accent6">
                    <a:lumMod val="50000"/>
                  </a:schemeClr>
                </a:solidFill>
              </a:rPr>
              <a:t>in a balanced diet and healthy lifestyle offers pleasure as well as countless of health benefits</a:t>
            </a:r>
          </a:p>
        </p:txBody>
      </p:sp>
    </p:spTree>
    <p:extLst>
      <p:ext uri="{BB962C8B-B14F-4D97-AF65-F5344CB8AC3E}">
        <p14:creationId xmlns:p14="http://schemas.microsoft.com/office/powerpoint/2010/main" val="17582594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736" y="0"/>
            <a:ext cx="12192000" cy="6858000"/>
          </a:xfrm>
          <a:prstGeom prst="rect">
            <a:avLst/>
          </a:prstGeom>
        </p:spPr>
      </p:pic>
      <p:sp>
        <p:nvSpPr>
          <p:cNvPr id="4" name="TextBox 3"/>
          <p:cNvSpPr txBox="1"/>
          <p:nvPr/>
        </p:nvSpPr>
        <p:spPr>
          <a:xfrm>
            <a:off x="1123892" y="732642"/>
            <a:ext cx="6743564" cy="1077218"/>
          </a:xfrm>
          <a:prstGeom prst="rect">
            <a:avLst/>
          </a:prstGeom>
          <a:noFill/>
        </p:spPr>
        <p:txBody>
          <a:bodyPr wrap="square" rtlCol="0">
            <a:spAutoFit/>
          </a:bodyPr>
          <a:lstStyle/>
          <a:p>
            <a:pPr algn="ctr"/>
            <a:r>
              <a:rPr lang="en-US" sz="3200" b="1" dirty="0">
                <a:solidFill>
                  <a:schemeClr val="tx2">
                    <a:lumMod val="60000"/>
                    <a:lumOff val="40000"/>
                  </a:schemeClr>
                </a:solidFill>
                <a:effectLst>
                  <a:outerShdw blurRad="38100" dist="38100" dir="2700000" algn="tl">
                    <a:srgbClr val="000000">
                      <a:alpha val="43137"/>
                    </a:srgbClr>
                  </a:outerShdw>
                </a:effectLst>
              </a:rPr>
              <a:t>Some say that there is a connection between chocolate and acne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2544" y="2535079"/>
            <a:ext cx="2239902" cy="15483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446" y="2849258"/>
            <a:ext cx="1206456" cy="91997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511" y="2522503"/>
            <a:ext cx="1483418" cy="148341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3113" y="1929615"/>
            <a:ext cx="2759260" cy="2759260"/>
          </a:xfrm>
          <a:prstGeom prst="rect">
            <a:avLst/>
          </a:prstGeom>
        </p:spPr>
      </p:pic>
      <p:sp>
        <p:nvSpPr>
          <p:cNvPr id="10" name="TextBox 9"/>
          <p:cNvSpPr txBox="1"/>
          <p:nvPr/>
        </p:nvSpPr>
        <p:spPr>
          <a:xfrm>
            <a:off x="895274" y="4821413"/>
            <a:ext cx="7200800" cy="1384995"/>
          </a:xfrm>
          <a:prstGeom prst="rect">
            <a:avLst/>
          </a:prstGeom>
          <a:noFill/>
        </p:spPr>
        <p:txBody>
          <a:bodyPr wrap="square" rtlCol="0">
            <a:spAutoFit/>
          </a:bodyPr>
          <a:lstStyle/>
          <a:p>
            <a:pPr algn="ctr"/>
            <a:r>
              <a:rPr lang="en-US" sz="2800" dirty="0">
                <a:solidFill>
                  <a:srgbClr val="C00000"/>
                </a:solidFill>
              </a:rPr>
              <a:t>However there is </a:t>
            </a:r>
            <a:r>
              <a:rPr lang="en-US" sz="2800" i="1" dirty="0">
                <a:solidFill>
                  <a:srgbClr val="C00000"/>
                </a:solidFill>
              </a:rPr>
              <a:t>no</a:t>
            </a:r>
            <a:r>
              <a:rPr lang="en-US" sz="2800" dirty="0">
                <a:solidFill>
                  <a:srgbClr val="C00000"/>
                </a:solidFill>
              </a:rPr>
              <a:t> research that shows proof for this statement. Although acne is connected to hormonal disorders</a:t>
            </a:r>
          </a:p>
        </p:txBody>
      </p:sp>
    </p:spTree>
    <p:extLst>
      <p:ext uri="{BB962C8B-B14F-4D97-AF65-F5344CB8AC3E}">
        <p14:creationId xmlns:p14="http://schemas.microsoft.com/office/powerpoint/2010/main" val="181215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4" y="-99392"/>
            <a:ext cx="9541568" cy="7156176"/>
          </a:xfrm>
          <a:prstGeom prst="rect">
            <a:avLst/>
          </a:prstGeom>
        </p:spPr>
      </p:pic>
      <p:sp>
        <p:nvSpPr>
          <p:cNvPr id="4" name="TextBox 3"/>
          <p:cNvSpPr txBox="1"/>
          <p:nvPr/>
        </p:nvSpPr>
        <p:spPr>
          <a:xfrm>
            <a:off x="341784" y="380563"/>
            <a:ext cx="8208912" cy="2062103"/>
          </a:xfrm>
          <a:prstGeom prst="rect">
            <a:avLst/>
          </a:prstGeom>
          <a:noFill/>
        </p:spPr>
        <p:txBody>
          <a:bodyPr wrap="square" rtlCol="0">
            <a:spAutoFit/>
          </a:bodyPr>
          <a:lstStyle/>
          <a:p>
            <a:pPr algn="ctr"/>
            <a:r>
              <a:rPr lang="en-US" sz="3200" b="1" dirty="0">
                <a:solidFill>
                  <a:schemeClr val="accent1">
                    <a:lumMod val="75000"/>
                  </a:schemeClr>
                </a:solidFill>
                <a:effectLst>
                  <a:outerShdw blurRad="38100" dist="38100" dir="2700000" algn="tl">
                    <a:srgbClr val="000000">
                      <a:alpha val="43137"/>
                    </a:srgbClr>
                  </a:outerShdw>
                </a:effectLst>
              </a:rPr>
              <a:t>Chocolate stimulates the heart and the muscles, improves the blood flow of organs, helps the oxygen flow and makes us feel calm and peaceful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07" y="2995563"/>
            <a:ext cx="1764129" cy="148558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6947" y="2924944"/>
            <a:ext cx="1578585" cy="16268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4235" y="2800942"/>
            <a:ext cx="2070118" cy="1874824"/>
          </a:xfrm>
          <a:prstGeom prst="rect">
            <a:avLst/>
          </a:prstGeom>
        </p:spPr>
      </p:pic>
      <p:sp>
        <p:nvSpPr>
          <p:cNvPr id="9" name="TextBox 8"/>
          <p:cNvSpPr txBox="1"/>
          <p:nvPr/>
        </p:nvSpPr>
        <p:spPr>
          <a:xfrm>
            <a:off x="503984" y="5085184"/>
            <a:ext cx="7884510" cy="1384995"/>
          </a:xfrm>
          <a:prstGeom prst="rect">
            <a:avLst/>
          </a:prstGeom>
          <a:noFill/>
        </p:spPr>
        <p:txBody>
          <a:bodyPr wrap="square" rtlCol="0">
            <a:spAutoFit/>
          </a:bodyPr>
          <a:lstStyle/>
          <a:p>
            <a:pPr algn="ctr"/>
            <a:r>
              <a:rPr lang="en-US" sz="2800" b="1" dirty="0">
                <a:solidFill>
                  <a:srgbClr val="FFC000"/>
                </a:solidFill>
              </a:rPr>
              <a:t>Other than the pleasure it gives us it can also drastically help us mentally making us feel happier and can fight depression</a:t>
            </a:r>
          </a:p>
        </p:txBody>
      </p:sp>
    </p:spTree>
    <p:extLst>
      <p:ext uri="{BB962C8B-B14F-4D97-AF65-F5344CB8AC3E}">
        <p14:creationId xmlns:p14="http://schemas.microsoft.com/office/powerpoint/2010/main" val="279121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5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15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3" name="TextBox 2"/>
          <p:cNvSpPr txBox="1"/>
          <p:nvPr/>
        </p:nvSpPr>
        <p:spPr>
          <a:xfrm>
            <a:off x="-126268" y="613579"/>
            <a:ext cx="9396536" cy="1477328"/>
          </a:xfrm>
          <a:prstGeom prst="rect">
            <a:avLst/>
          </a:prstGeom>
          <a:noFill/>
        </p:spPr>
        <p:txBody>
          <a:bodyPr wrap="square" rtlCol="0">
            <a:spAutoFit/>
          </a:bodyPr>
          <a:lstStyle/>
          <a:p>
            <a:pPr algn="ctr"/>
            <a:r>
              <a:rPr lang="en-US" sz="3000" b="1" dirty="0">
                <a:solidFill>
                  <a:srgbClr val="FFFF00"/>
                </a:solidFill>
                <a:effectLst>
                  <a:outerShdw blurRad="38100" dist="38100" dir="2700000" algn="tl">
                    <a:srgbClr val="000000">
                      <a:alpha val="43137"/>
                    </a:srgbClr>
                  </a:outerShdw>
                </a:effectLst>
              </a:rPr>
              <a:t>Chocolate is also rich in potassium, magnesium, calcium, vitamin A and amino acids. It can help against hypertension and it’s also good for our skin and hair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76872"/>
            <a:ext cx="3857938" cy="26276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2252988"/>
            <a:ext cx="2260442" cy="2825552"/>
          </a:xfrm>
          <a:prstGeom prst="rect">
            <a:avLst/>
          </a:prstGeom>
        </p:spPr>
      </p:pic>
      <p:sp>
        <p:nvSpPr>
          <p:cNvPr id="9" name="TextBox 8"/>
          <p:cNvSpPr txBox="1"/>
          <p:nvPr/>
        </p:nvSpPr>
        <p:spPr>
          <a:xfrm>
            <a:off x="251520" y="5244955"/>
            <a:ext cx="8604448" cy="954107"/>
          </a:xfrm>
          <a:prstGeom prst="rect">
            <a:avLst/>
          </a:prstGeom>
          <a:noFill/>
        </p:spPr>
        <p:txBody>
          <a:bodyPr wrap="square" rtlCol="0">
            <a:spAutoFit/>
          </a:bodyPr>
          <a:lstStyle/>
          <a:p>
            <a:pPr algn="ctr"/>
            <a:r>
              <a:rPr lang="en-US" sz="2800" dirty="0">
                <a:solidFill>
                  <a:srgbClr val="CC0099"/>
                </a:solidFill>
              </a:rPr>
              <a:t>It is extremely important since it contains iron which is necessary for the production of hemoglobin</a:t>
            </a:r>
          </a:p>
        </p:txBody>
      </p:sp>
    </p:spTree>
    <p:extLst>
      <p:ext uri="{BB962C8B-B14F-4D97-AF65-F5344CB8AC3E}">
        <p14:creationId xmlns:p14="http://schemas.microsoft.com/office/powerpoint/2010/main" val="6628036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976" y="0"/>
            <a:ext cx="12197952" cy="6858000"/>
          </a:xfrm>
          <a:prstGeom prst="rect">
            <a:avLst/>
          </a:prstGeom>
        </p:spPr>
      </p:pic>
      <p:sp>
        <p:nvSpPr>
          <p:cNvPr id="3" name="TextBox 2"/>
          <p:cNvSpPr txBox="1"/>
          <p:nvPr/>
        </p:nvSpPr>
        <p:spPr>
          <a:xfrm>
            <a:off x="-252536" y="455884"/>
            <a:ext cx="9649072" cy="1384995"/>
          </a:xfrm>
          <a:prstGeom prst="rect">
            <a:avLst/>
          </a:prstGeom>
          <a:noFill/>
        </p:spPr>
        <p:txBody>
          <a:bodyPr wrap="square" rtlCol="0">
            <a:spAutoFit/>
          </a:bodyPr>
          <a:lstStyle/>
          <a:p>
            <a:pPr algn="ctr"/>
            <a:r>
              <a:rPr lang="en-US" sz="2800" b="1" dirty="0">
                <a:solidFill>
                  <a:srgbClr val="00B0F0"/>
                </a:solidFill>
                <a:effectLst>
                  <a:outerShdw blurRad="38100" dist="38100" dir="2700000" algn="tl">
                    <a:srgbClr val="000000">
                      <a:alpha val="43137"/>
                    </a:srgbClr>
                  </a:outerShdw>
                </a:effectLst>
              </a:rPr>
              <a:t>The cocoa that chocolate has contains antioxidants which help the blood flow, controls the level of cholesterol, helps fight against hypertension and different types of cancer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165" y="1852772"/>
            <a:ext cx="2978989" cy="1984053"/>
          </a:xfrm>
          <a:prstGeom prst="rect">
            <a:avLst/>
          </a:prstGeom>
        </p:spPr>
      </p:pic>
      <p:sp>
        <p:nvSpPr>
          <p:cNvPr id="9" name="TextBox 8"/>
          <p:cNvSpPr txBox="1"/>
          <p:nvPr/>
        </p:nvSpPr>
        <p:spPr>
          <a:xfrm>
            <a:off x="0" y="3824664"/>
            <a:ext cx="9252520" cy="1323439"/>
          </a:xfrm>
          <a:prstGeom prst="rect">
            <a:avLst/>
          </a:prstGeom>
          <a:noFill/>
        </p:spPr>
        <p:txBody>
          <a:bodyPr wrap="square" rtlCol="0">
            <a:spAutoFit/>
          </a:bodyPr>
          <a:lstStyle/>
          <a:p>
            <a:pPr algn="ctr"/>
            <a:r>
              <a:rPr lang="en-US" sz="2000" b="1" dirty="0">
                <a:solidFill>
                  <a:srgbClr val="00B050"/>
                </a:solidFill>
              </a:rPr>
              <a:t>The pros of chocolate multiply when combined with nuts, like almonds which are rich in calcium, fiber, vitamins B and E, magnesium, copper, zinc, potassium and iron. In this way chocolate can prove to be one of the tastiest snacks as long as you are careful on how much you consume </a:t>
            </a:r>
            <a:r>
              <a:rPr lang="en-US" sz="2000" b="1" i="1" dirty="0">
                <a:solidFill>
                  <a:srgbClr val="00B050"/>
                </a:solidFill>
              </a:rPr>
              <a:t>50-70 grams per week</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5" y="5115550"/>
            <a:ext cx="3038253" cy="1712093"/>
          </a:xfrm>
          <a:prstGeom prst="rect">
            <a:avLst/>
          </a:prstGeom>
        </p:spPr>
      </p:pic>
    </p:spTree>
    <p:extLst>
      <p:ext uri="{BB962C8B-B14F-4D97-AF65-F5344CB8AC3E}">
        <p14:creationId xmlns:p14="http://schemas.microsoft.com/office/powerpoint/2010/main" val="3598513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par>
                                <p:cTn id="18" presetID="45"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ppt_w</p:attrName>
                                        </p:attrNameLst>
                                      </p:cBhvr>
                                      <p:tavLst>
                                        <p:tav tm="0" fmla="#ppt_w*sin(2.5*pi*$)">
                                          <p:val>
                                            <p:fltVal val="0"/>
                                          </p:val>
                                        </p:tav>
                                        <p:tav tm="100000">
                                          <p:val>
                                            <p:fltVal val="1"/>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710" y="0"/>
            <a:ext cx="12192000" cy="6858000"/>
          </a:xfrm>
          <a:prstGeom prst="rect">
            <a:avLst/>
          </a:prstGeom>
        </p:spPr>
      </p:pic>
      <p:sp>
        <p:nvSpPr>
          <p:cNvPr id="3" name="TextBox 2"/>
          <p:cNvSpPr txBox="1"/>
          <p:nvPr/>
        </p:nvSpPr>
        <p:spPr>
          <a:xfrm>
            <a:off x="2447764" y="517322"/>
            <a:ext cx="4248472" cy="707886"/>
          </a:xfrm>
          <a:prstGeom prst="rect">
            <a:avLst/>
          </a:prstGeom>
          <a:noFill/>
        </p:spPr>
        <p:txBody>
          <a:bodyPr wrap="square" rtlCol="0">
            <a:spAutoFit/>
          </a:bodyPr>
          <a:lstStyle/>
          <a:p>
            <a:pPr algn="ctr"/>
            <a:r>
              <a:rPr lang="en-US" sz="4000" b="1" u="sng" dirty="0">
                <a:solidFill>
                  <a:schemeClr val="accent6">
                    <a:lumMod val="50000"/>
                  </a:schemeClr>
                </a:solidFill>
                <a:effectLst>
                  <a:outerShdw blurRad="38100" dist="38100" dir="2700000" algn="tl">
                    <a:srgbClr val="000000">
                      <a:alpha val="43137"/>
                    </a:srgbClr>
                  </a:outerShdw>
                </a:effectLst>
              </a:rPr>
              <a:t>Dark Chocolate</a:t>
            </a:r>
          </a:p>
        </p:txBody>
      </p:sp>
      <p:sp>
        <p:nvSpPr>
          <p:cNvPr id="4" name="TextBox 3"/>
          <p:cNvSpPr txBox="1"/>
          <p:nvPr/>
        </p:nvSpPr>
        <p:spPr>
          <a:xfrm>
            <a:off x="-180528" y="1556792"/>
            <a:ext cx="9577064" cy="1384995"/>
          </a:xfrm>
          <a:prstGeom prst="rect">
            <a:avLst/>
          </a:prstGeom>
          <a:noFill/>
        </p:spPr>
        <p:txBody>
          <a:bodyPr wrap="square" rtlCol="0">
            <a:spAutoFit/>
          </a:bodyPr>
          <a:lstStyle/>
          <a:p>
            <a:pPr algn="ctr"/>
            <a:r>
              <a:rPr lang="en-US" sz="2700" b="1" dirty="0">
                <a:solidFill>
                  <a:srgbClr val="C00000"/>
                </a:solidFill>
              </a:rPr>
              <a:t>A little bit of dark chocolate is a good choice in the end of an exhausting day. The consumption of dark chocolate helps in the reduction of stress and in the improvement of your attitude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966385"/>
            <a:ext cx="3165003" cy="216024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887" y="3046814"/>
            <a:ext cx="3092698" cy="1999381"/>
          </a:xfrm>
          <a:prstGeom prst="rect">
            <a:avLst/>
          </a:prstGeom>
        </p:spPr>
      </p:pic>
      <p:sp>
        <p:nvSpPr>
          <p:cNvPr id="10" name="TextBox 9"/>
          <p:cNvSpPr txBox="1"/>
          <p:nvPr/>
        </p:nvSpPr>
        <p:spPr>
          <a:xfrm>
            <a:off x="-252536" y="5271591"/>
            <a:ext cx="9721080" cy="1200329"/>
          </a:xfrm>
          <a:prstGeom prst="rect">
            <a:avLst/>
          </a:prstGeom>
          <a:noFill/>
        </p:spPr>
        <p:txBody>
          <a:bodyPr wrap="square" rtlCol="0">
            <a:spAutoFit/>
          </a:bodyPr>
          <a:lstStyle/>
          <a:p>
            <a:pPr algn="ctr"/>
            <a:r>
              <a:rPr lang="en-US" sz="2400" b="1" dirty="0">
                <a:solidFill>
                  <a:srgbClr val="002060"/>
                </a:solidFill>
              </a:rPr>
              <a:t>Also its consumption can lead to emotions of excitement, vigilance and improves your positive attitude. Even more so it can help relax physically and mentally your body</a:t>
            </a:r>
          </a:p>
        </p:txBody>
      </p:sp>
    </p:spTree>
    <p:extLst>
      <p:ext uri="{BB962C8B-B14F-4D97-AF65-F5344CB8AC3E}">
        <p14:creationId xmlns:p14="http://schemas.microsoft.com/office/powerpoint/2010/main" val="240843337"/>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21" presetClass="entr" presetSubtype="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par>
                                <p:cTn id="31" presetID="21" presetClass="entr" presetSubtype="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39552" y="875744"/>
            <a:ext cx="8064896" cy="5016758"/>
          </a:xfrm>
          <a:prstGeom prst="rect">
            <a:avLst/>
          </a:prstGeom>
          <a:noFill/>
        </p:spPr>
        <p:txBody>
          <a:bodyPr wrap="square" rtlCol="0">
            <a:spAutoFit/>
          </a:bodyPr>
          <a:lstStyle/>
          <a:p>
            <a:pPr algn="ctr"/>
            <a:r>
              <a:rPr lang="en-US" sz="4000" b="1" dirty="0">
                <a:solidFill>
                  <a:schemeClr val="accent6">
                    <a:lumMod val="50000"/>
                  </a:schemeClr>
                </a:solidFill>
                <a:effectLst>
                  <a:outerShdw blurRad="38100" dist="38100" dir="2700000" algn="tl">
                    <a:srgbClr val="000000">
                      <a:alpha val="43137"/>
                    </a:srgbClr>
                  </a:outerShdw>
                </a:effectLst>
              </a:rPr>
              <a:t>Dark chocolate has less sugar and more magnesium and potassium than normal milk chocolate. Chocolate and cocoa play a very important role in the reduction of the danger of cancer. They reduce arterial pressure and improve vascular function</a:t>
            </a:r>
          </a:p>
        </p:txBody>
      </p:sp>
    </p:spTree>
    <p:extLst>
      <p:ext uri="{BB962C8B-B14F-4D97-AF65-F5344CB8AC3E}">
        <p14:creationId xmlns:p14="http://schemas.microsoft.com/office/powerpoint/2010/main" val="1983765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220</TotalTime>
  <Words>373</Words>
  <Application>Microsoft Office PowerPoint</Application>
  <PresentationFormat>On-screen Show (4:3)</PresentationFormat>
  <Paragraphs>18</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Bauhaus 93</vt:lpstr>
      <vt:lpstr>Calibri</vt:lpstr>
      <vt:lpstr>Office Theme</vt:lpstr>
      <vt:lpstr>The health benefits of chocolate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Phasarias</dc:creator>
  <cp:lastModifiedBy>Alexandros Mannari</cp:lastModifiedBy>
  <cp:revision>17</cp:revision>
  <dcterms:created xsi:type="dcterms:W3CDTF">2020-02-04T14:45:44Z</dcterms:created>
  <dcterms:modified xsi:type="dcterms:W3CDTF">2020-02-05T12:46:58Z</dcterms:modified>
</cp:coreProperties>
</file>